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45"/>
  </p:notesMasterIdLst>
  <p:sldIdLst>
    <p:sldId id="10507" r:id="rId5"/>
    <p:sldId id="10508" r:id="rId6"/>
    <p:sldId id="262" r:id="rId7"/>
    <p:sldId id="281" r:id="rId8"/>
    <p:sldId id="10481" r:id="rId9"/>
    <p:sldId id="10500" r:id="rId10"/>
    <p:sldId id="10535" r:id="rId11"/>
    <p:sldId id="10509" r:id="rId12"/>
    <p:sldId id="10519" r:id="rId13"/>
    <p:sldId id="10597" r:id="rId14"/>
    <p:sldId id="10521" r:id="rId15"/>
    <p:sldId id="10534" r:id="rId16"/>
    <p:sldId id="10510" r:id="rId17"/>
    <p:sldId id="10536" r:id="rId18"/>
    <p:sldId id="10522" r:id="rId19"/>
    <p:sldId id="10537" r:id="rId20"/>
    <p:sldId id="10523" r:id="rId21"/>
    <p:sldId id="10538" r:id="rId22"/>
    <p:sldId id="10524" r:id="rId23"/>
    <p:sldId id="10539" r:id="rId24"/>
    <p:sldId id="10525" r:id="rId25"/>
    <p:sldId id="10540" r:id="rId26"/>
    <p:sldId id="10526" r:id="rId27"/>
    <p:sldId id="10511" r:id="rId28"/>
    <p:sldId id="10542" r:id="rId29"/>
    <p:sldId id="10599" r:id="rId30"/>
    <p:sldId id="10529" r:id="rId31"/>
    <p:sldId id="10543" r:id="rId32"/>
    <p:sldId id="10596" r:id="rId33"/>
    <p:sldId id="10544" r:id="rId34"/>
    <p:sldId id="10545" r:id="rId35"/>
    <p:sldId id="10546" r:id="rId36"/>
    <p:sldId id="10547" r:id="rId37"/>
    <p:sldId id="10513" r:id="rId38"/>
    <p:sldId id="10598" r:id="rId39"/>
    <p:sldId id="10516" r:id="rId40"/>
    <p:sldId id="10517" r:id="rId41"/>
    <p:sldId id="10595" r:id="rId42"/>
    <p:sldId id="10532" r:id="rId43"/>
    <p:sldId id="10533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E71"/>
    <a:srgbClr val="051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768"/>
        <p:guide pos="576"/>
        <p:guide orient="horz" pos="528"/>
        <p:guide orient="horz"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deluzio\Downloads\Registration-Report%20(60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deluzio\Desktop\Book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4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1-F7F7-46C7-9847-08CFAA741CA9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lang="en-US" sz="1600" u="non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'Registration Type'!$A$39:$A$43</c:f>
              <c:strCache>
                <c:ptCount val="5"/>
                <c:pt idx="0">
                  <c:v>Carrier</c:v>
                </c:pt>
                <c:pt idx="1">
                  <c:v>BGA/IMO</c:v>
                </c:pt>
                <c:pt idx="2">
                  <c:v>Partner/Vendor</c:v>
                </c:pt>
                <c:pt idx="3">
                  <c:v>Financial Services/Wealth Management</c:v>
                </c:pt>
                <c:pt idx="4">
                  <c:v>Guest</c:v>
                </c:pt>
              </c:strCache>
            </c:strRef>
          </c:cat>
          <c:val>
            <c:numRef>
              <c:f>'Registration Type'!$B$39:$B$43</c:f>
              <c:numCache>
                <c:formatCode>#,##0</c:formatCode>
                <c:ptCount val="5"/>
                <c:pt idx="0">
                  <c:v>101</c:v>
                </c:pt>
                <c:pt idx="1">
                  <c:v>94</c:v>
                </c:pt>
                <c:pt idx="2">
                  <c:v>48</c:v>
                </c:pt>
                <c:pt idx="3">
                  <c:v>47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F7-46C7-9847-08CFAA741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5.8959572457987436E-3"/>
          <c:y val="3.0123757724003327E-2"/>
          <c:w val="0.99366309427602095"/>
          <c:h val="0.19833059105187256"/>
        </c:manualLayout>
      </c:layout>
      <c:overlay val="0"/>
      <c:txPr>
        <a:bodyPr rot="0" vert="horz"/>
        <a:lstStyle/>
        <a:p>
          <a:pPr>
            <a:defRPr lang="en-US" sz="1400" u="none" baseline="0">
              <a:solidFill>
                <a:schemeClr val="bg1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txPr>
    <a:bodyPr rot="0" vert="horz"/>
    <a:lstStyle/>
    <a:p>
      <a:pPr>
        <a:defRPr lang="en-US" u="none" baseline="0"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Sheet1!$A$2:$A$17</c:f>
              <c:strCache>
                <c:ptCount val="4"/>
                <c:pt idx="0">
                  <c:v>AFFIRM Roundtable </c:v>
                </c:pt>
                <c:pt idx="1">
                  <c:v>Connections BGA</c:v>
                </c:pt>
                <c:pt idx="2">
                  <c:v>Connections Carrier </c:v>
                </c:pt>
                <c:pt idx="3">
                  <c:v>Connections FI</c:v>
                </c:pt>
              </c:strCache>
            </c:strRef>
          </c:cat>
          <c:val>
            <c:numRef>
              <c:f>Sheet1!$B$2:$B$17</c:f>
            </c:numRef>
          </c:val>
          <c:extLst>
            <c:ext xmlns:c16="http://schemas.microsoft.com/office/drawing/2014/chart" uri="{C3380CC4-5D6E-409C-BE32-E72D297353CC}">
              <c16:uniqueId val="{00000000-A6D6-476C-974F-EEAA2CCC422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1460051884456"/>
          <c:y val="3.5675267337618111E-2"/>
          <c:w val="0.59737079896231093"/>
          <c:h val="0.76168489252906746"/>
        </c:manualLayout>
      </c:layout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Sheet1!$A$1:$A$25</c:f>
              <c:strCache>
                <c:ptCount val="4"/>
                <c:pt idx="0">
                  <c:v>AFFIRM Roundtable </c:v>
                </c:pt>
                <c:pt idx="1">
                  <c:v>Connections BGA</c:v>
                </c:pt>
                <c:pt idx="2">
                  <c:v>Connections Carrier </c:v>
                </c:pt>
                <c:pt idx="3">
                  <c:v>Connections FI</c:v>
                </c:pt>
              </c:strCache>
            </c:strRef>
          </c:cat>
          <c:val>
            <c:numRef>
              <c:f>Sheet1!$B$1:$B$25</c:f>
            </c:numRef>
          </c:val>
          <c:extLst>
            <c:ext xmlns:c16="http://schemas.microsoft.com/office/drawing/2014/chart" uri="{C3380CC4-5D6E-409C-BE32-E72D297353CC}">
              <c16:uniqueId val="{00000000-4687-4612-A441-6D8B563035DB}"/>
            </c:ext>
          </c:extLst>
        </c:ser>
        <c:ser>
          <c:idx val="1"/>
          <c:order val="1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687-4612-A441-6D8B563035D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687-4612-A441-6D8B563035D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4687-4612-A441-6D8B563035D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4687-4612-A441-6D8B56303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Sheet1!$A$1:$A$25</c:f>
              <c:strCache>
                <c:ptCount val="4"/>
                <c:pt idx="0">
                  <c:v>AFFIRM Roundtable </c:v>
                </c:pt>
                <c:pt idx="1">
                  <c:v>Connections BGA</c:v>
                </c:pt>
                <c:pt idx="2">
                  <c:v>Connections Carrier </c:v>
                </c:pt>
                <c:pt idx="3">
                  <c:v>Connections FI</c:v>
                </c:pt>
              </c:strCache>
            </c:strRef>
          </c:cat>
          <c:val>
            <c:numRef>
              <c:f>Sheet1!$C$1:$C$25</c:f>
              <c:numCache>
                <c:formatCode>_("$"* #,##0.00_);_("$"* \(#,##0.00\);_("$"* "-"??_);_(@_)</c:formatCode>
                <c:ptCount val="4"/>
                <c:pt idx="0">
                  <c:v>591045</c:v>
                </c:pt>
                <c:pt idx="1">
                  <c:v>112000</c:v>
                </c:pt>
                <c:pt idx="2">
                  <c:v>2831909.41</c:v>
                </c:pt>
                <c:pt idx="3">
                  <c:v>788125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687-4612-A441-6D8B563035D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76ECE8-912E-456B-BDD9-5EF1A7AB2E7A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78F293-D4DE-43B8-A732-289F3DFEF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77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 1: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 many things were great. The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were all amazing and happy to help. The sessions were great. The emcee was Amazing! The Keynote speaker was Amazing! The ability to connect or re-connect with colleagues is always great.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 2: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was the most beneficial conference I've been to. Bonus is the food was amazing and the resort is gorgeous!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 3: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SeaWorld Event was so much fun and overall the content was engaging, informative and relevant.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 4: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year was different than last year because there was more of a presence on the Financial Services side. Last year it seemed like I was at the wrong event.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POSITIVE 5: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was my first Connections trip. I was very impressed with the entire conference, entertainment provided, and all the knowledge I was able to take back to our team from the sessions.</a:t>
            </a:r>
          </a:p>
          <a:p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3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8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of the breakouts were informative. The session on AI, data strategies, and Snowflake were some of my highlights.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one favorite but the ones I enjoy the most are the collaborative ones where agencies can share best practices and insights into how they're using the different platforms.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AI session was my favorite, a lot of great information presented at that session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Coming from a carrier perspective, I favored the ones that opened communication up between BGAs and the carriers. It was great getting to hear their needs so we can plan accordingly.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Breakout sessions that were more interactive between the audience and presenter(s) asking questions were more beneficial.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13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62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Besides the general sessions (which focused heavily, almost entirely on Insurance) all other sessions offered something of value. I walked away from each with good notes and an expanded understanding of how other clients use other products of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No. The only issue was that there were simultaneous sessions that I wanted to attend and had to pick just one!!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did not find session "What's next in underwriting" very interesting nor helpful. I found the name of the session misleading as it was all about artificial intelligence and I don't find this topic very interesting, but that's just me:)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Those that were more sales pitch focused.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14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70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was very impressed with how organized everything was. I don't think I would change anything.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Maybe shorter general sessions and longer training sessions.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think the meeting should start with hearing from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leadership with a keynote after to set the tone and energy for the meeting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specifics around new features shown....are they available now or not? If not, when? How do we implement, etc. Have people in the session that can provide these specifics.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I'd love to have more advanced or in depth breakout sessions. Maybe there are and I didn't attend the right ones but the several I went to (BGA &amp; Partner Ecosystem, User Group Enhancement Review, Administrator Training for Application Management,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etc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were all very base level and most things I already knew.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8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08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was amazing! Thanks for making me feel at home and providing such helpful information.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May is a busy month. I know some of our people were planning on coming, but couldn't due to other commitments. The breakout rooms were hard to find.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I'd like to see some more annuity focused discussions. I didn't feel like there was a whole lot outside of the training sessions.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 a thank you! The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ALWAYS works so hard to make everyone feel welcome- this is my favor conference ever year. Keep doing what you're doing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Wealth offerings or it isn't worth sending people annually.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95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8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Partnerships, digital, innovation.The purpose of these themes was to have a similar message woven throughout all sessions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75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4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29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first Connections and I really hope not my last. A very professional and extremely well run event. Your staff is to be commended! Thank you for everything!!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collegial nature of the attendees and the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staff. Everyone I met from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was very professional and not only helpful, but were over the top in terms of their helpfulness, camaraderie and enthusiasm for the event and the community. Well done!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liked the layout of the hall, helped drive traffic to our booth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iPipeline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during the conference and the venue. I also enjoyed the flow of the events.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Reconnecting with industry partners and creating new relationships.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65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2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iPipe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staff is very attentive to the attendees and helps them to make connections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Great job! Good information in the sessions and well organized.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outreach pre-show with sponsor attendees to hear about goals for the show and how we can work together to gain exposure and value within the whole show agenda - not just booths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Specific opportunities for more (all levels) of sponsors to be included in the user sessions or to have a spotlight moment during the receptions, etc.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43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93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2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9x return on investment </a:t>
            </a:r>
          </a:p>
          <a:p>
            <a:endParaRPr lang="en-US" sz="1600"/>
          </a:p>
          <a:p>
            <a:r>
              <a:rPr lang="en-US" sz="1600"/>
              <a:t>430% increase from 2023 in opportunity revenue – last year we had</a:t>
            </a:r>
            <a:r>
              <a:rPr lang="en-US" sz="1100" b="0" i="0" u="none" strike="noStrike">
                <a:solidFill>
                  <a:srgbClr val="403C71"/>
                </a:solidFill>
                <a:effectLst/>
                <a:latin typeface="Montserrat" panose="00000500000000000000" pitchFamily="2" charset="0"/>
              </a:rPr>
              <a:t>11 Opportunities totaling</a:t>
            </a:r>
            <a:r>
              <a:rPr lang="en-US" sz="1100" b="0" i="0" u="none" strike="noStrike">
                <a:solidFill>
                  <a:schemeClr val="bg2"/>
                </a:solidFill>
                <a:effectLst/>
                <a:latin typeface="Montserrat" panose="00000500000000000000" pitchFamily="2" charset="0"/>
              </a:rPr>
              <a:t> +$</a:t>
            </a:r>
            <a:r>
              <a:rPr lang="en-US" sz="1100" b="0">
                <a:solidFill>
                  <a:schemeClr val="bg2"/>
                </a:solidFill>
                <a:latin typeface="Montserrat" panose="00000500000000000000" pitchFamily="2" charset="0"/>
              </a:rPr>
              <a:t>812</a:t>
            </a:r>
            <a:r>
              <a:rPr lang="en-US" sz="1100" b="0" i="0" u="none" strike="noStrike">
                <a:solidFill>
                  <a:schemeClr val="bg2"/>
                </a:solidFill>
                <a:effectLst/>
                <a:latin typeface="Montserrat" panose="00000500000000000000" pitchFamily="2" charset="0"/>
              </a:rPr>
              <a:t>K</a:t>
            </a:r>
          </a:p>
          <a:p>
            <a:endParaRPr lang="en-US" sz="1100" b="0" i="0" u="none" strike="noStrike">
              <a:solidFill>
                <a:schemeClr val="bg2"/>
              </a:solidFill>
              <a:effectLst/>
              <a:latin typeface="Montserrat" panose="00000500000000000000" pitchFamily="2" charset="0"/>
            </a:endParaRPr>
          </a:p>
          <a:p>
            <a:r>
              <a:rPr lang="en-US" sz="1100" b="0" i="0" u="none" strike="noStrike">
                <a:solidFill>
                  <a:schemeClr val="bg2"/>
                </a:solidFill>
                <a:effectLst/>
                <a:latin typeface="Montserrat" panose="00000500000000000000" pitchFamily="2" charset="0"/>
              </a:rPr>
              <a:t>We should see total </a:t>
            </a:r>
            <a:r>
              <a:rPr lang="en-US" sz="1100" b="0" i="0" u="none" strike="noStrike" err="1">
                <a:solidFill>
                  <a:schemeClr val="bg2"/>
                </a:solidFill>
                <a:effectLst/>
                <a:latin typeface="Montserrat" panose="00000500000000000000" pitchFamily="2" charset="0"/>
              </a:rPr>
              <a:t>opps</a:t>
            </a:r>
            <a:r>
              <a:rPr lang="en-US" sz="1100" b="0" i="0" u="none" strike="noStrike">
                <a:solidFill>
                  <a:schemeClr val="bg2"/>
                </a:solidFill>
                <a:effectLst/>
                <a:latin typeface="Montserrat" panose="00000500000000000000" pitchFamily="2" charset="0"/>
              </a:rPr>
              <a:t> continue to grow – it’s even up</a:t>
            </a:r>
            <a:r>
              <a:rPr lang="en-US" sz="1600">
                <a:effectLst/>
                <a:latin typeface="-apple-system"/>
              </a:rPr>
              <a:t> 4% since last Thursday and demos are up 13% since last Thursday s</a:t>
            </a:r>
          </a:p>
          <a:p>
            <a:pPr rtl="0"/>
            <a:r>
              <a:rPr lang="en-US" sz="1600">
                <a:effectLst/>
                <a:latin typeface="-apple-system"/>
              </a:rPr>
              <a:t>like 1</a:t>
            </a:r>
          </a:p>
          <a:p>
            <a:pPr rtl="0"/>
            <a:r>
              <a:rPr lang="en-US" sz="1600">
                <a:effectLst/>
                <a:latin typeface="-apple-system"/>
              </a:rPr>
              <a:t>[10:42 AM] Jared Bruley</a:t>
            </a:r>
          </a:p>
          <a:p>
            <a:pPr rtl="0"/>
            <a:r>
              <a:rPr lang="en-US" sz="1600">
                <a:effectLst/>
                <a:latin typeface="-apple-system"/>
              </a:rPr>
              <a:t>Demos are up 13% from Thursday</a:t>
            </a:r>
          </a:p>
          <a:p>
            <a:endParaRPr lang="en-US" sz="1100" b="0">
              <a:solidFill>
                <a:schemeClr val="bg2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0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259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5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most notable thing to point out here is that we received 21 more additional unique companies in attendance then 2023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With an increase in attendance across Carriers, FIs and BGAs SO were really pleased with where we ended up with registration considering it was a completely new event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59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Push our messaging to the rest of iPipeline employees – send something in the HR Comm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Lots of events happening around the same time, so we were competing for sponsorship dollars. As a result, we feel like we received sponsors who are the most serious about our event and can offer the most value.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7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wide array of breakouts and session presenters we’re showcased </a:t>
            </a:r>
          </a:p>
          <a:p>
            <a:r>
              <a:rPr lang="en-US"/>
              <a:t>-app needs to be more intuitive, people could enroll in sessions if the session was full in the app </a:t>
            </a:r>
          </a:p>
          <a:p>
            <a:r>
              <a:rPr lang="en-US"/>
              <a:t>-what you enrolled in is what your </a:t>
            </a:r>
            <a:r>
              <a:rPr lang="en-US" err="1"/>
              <a:t>particiate</a:t>
            </a:r>
            <a:r>
              <a:rPr lang="en-US"/>
              <a:t> in, we want to </a:t>
            </a:r>
            <a:r>
              <a:rPr lang="en-US" err="1"/>
              <a:t>mandtate</a:t>
            </a:r>
            <a:r>
              <a:rPr lang="en-US"/>
              <a:t> 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6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Completely new event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8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8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8F293-D4DE-43B8-A732-289F3DFEF4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F11A-16E0-B2BB-6948-C8AD9D76D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4F59D-2313-D994-840D-168ECA815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DFE6A-4CCE-EC9F-65A9-73C668EC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B9095-716B-516B-2831-69F0F13CB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EE11F-4623-11AA-9D91-544EDC27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330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AAA4-1929-DF6F-24E2-A3EC2B89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69BE66-46DF-4FA3-A3F4-1BECB82EA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0B34D-64FC-AFB6-F981-77CED017A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828C4-7BA9-346E-9566-6D2196A9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DD0A0-D6C1-CE7F-AB96-56813AD5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3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0DC31E-88B8-4F3E-9D97-2758AC425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9FA33-089A-4636-7619-F4784FC1C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C2DD9-8876-ED80-3366-2D0B1D7F7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323B9-D419-FA01-FC16-0098EE76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F1368-4AD7-6E5B-4887-28F7850B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66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EF0A4-EB36-5725-F248-5028214E4A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00199"/>
            <a:ext cx="9144000" cy="1909763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89C03-4CFD-895E-9077-4A0721E6A2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9608"/>
            <a:ext cx="9144000" cy="47514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 b="1" i="0">
                <a:solidFill>
                  <a:srgbClr val="4A9B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836F1-7837-DEED-DC2B-AFCDC6C7DC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54348" y="648267"/>
            <a:ext cx="4475861" cy="38471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35A8C7-181E-E188-AE93-A44517019A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257801"/>
            <a:ext cx="9144000" cy="7381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Presenter Name | Presenter Title | Date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09E919-9F3D-35B2-573F-992F541A602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D5A6543-7DBE-E940-A5DF-BFF26E48E7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4B01-2A40-310A-8649-31485B10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8630C-28FB-A9D2-ECB2-6D935D0A7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B1A25-061C-6492-E4F3-A7925D84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033F0-33B4-E1CE-F3DC-E9063AF9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98517-9639-3D92-5B78-4C567F5F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9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7DAF3-64E2-297A-2026-B94F2059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10F55-8424-5156-9C5C-3D02F1E12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BEB7-46F5-4C0F-4F0A-99181C0A0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F6BF-7AAB-131C-3B52-0E698214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600C-C274-FE73-FCDF-9D0A224E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9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9C97-6204-5CB0-29B9-2BC45794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9807D-AAC2-476A-566D-3FF1BC54A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F7625-4990-E891-A012-63F148B6F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43323-36F6-508A-7417-46B76359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B1E6D-AE1A-B0E1-C4D0-7B7999203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E44CE-2EC3-FA02-FC66-FF10CF126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CB0E-261F-1AB1-5482-78BD03F37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DFEFD-CD9D-5AA3-4589-DCFA40992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E73A3-BA3E-F5FD-5E39-5BF70AD6F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AAC12-BBFB-4E88-8BE8-3BB5CB513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74FCD-2B87-3D96-6F01-DA0F358F7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CBB32A-146F-6CC9-780E-281F91C0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CEA750-4811-4F6E-CA92-C377557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6967B-1CCE-0164-D1BE-B00ED7B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5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1C53-6C23-F1ED-BDB1-372EC21E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17947-37D6-49A4-9654-ADE598D89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A37D0-D81D-EDE9-C857-ECCCCCCB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06A-CF23-F15A-F803-72C7FA16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5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2D8C5E-7D76-9F17-E322-D9403DFD7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65B1E9-1F71-AE70-A5E3-553E1175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74877-84BF-E4B3-8C43-C9108F34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8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56C6-1666-C850-CE3D-8F198D378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9FC9-5DDA-5980-1B0F-5B6096836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F6351-8B65-07CC-3725-B64D09B52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08DCE-5D6E-8EF0-2B99-C4C5F5C5C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622F1-2357-29D7-C6FE-4A8C426F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63DC8-FA66-6986-23BA-4126270F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0461-D1AE-8A96-48B8-A028756E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7ED8C-1CBA-4C87-9791-0DD331CBDB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44287-D0F6-2A7F-258B-9A0EE68F1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489C3-1472-85E5-18C1-8617D5F9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A07E6-83E5-38E2-467A-4119A330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87F40-DE1F-0FD3-6DF7-D0B110CB6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14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047195-3123-EFC4-2203-F712F168FD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808CE7-FF4F-4BD8-20B6-FD14F56D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Connections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2CE0B-0773-07F7-1324-2BE943DFD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566C9-E1D9-83E3-79A4-088FF0F21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91BDF-FCB8-8F4A-8C85-367E7E043BA3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4300-45E0-35BA-9961-66CCDBD53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A966-C41D-A1F5-4174-DB3EE840C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7FA99-97C0-F141-BAD4-0EF07DB9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5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3" r:id="rId3"/>
    <p:sldLayoutId id="2147483652" r:id="rId4"/>
    <p:sldLayoutId id="2147483653" r:id="rId5"/>
    <p:sldLayoutId id="2147483654" r:id="rId6"/>
    <p:sldLayoutId id="214748366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6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.png"/><Relationship Id="rId7" Type="http://schemas.openxmlformats.org/officeDocument/2006/relationships/image" Target="../media/image5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FBA10-41B2-F630-20C0-8214B58C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09" y="939194"/>
            <a:ext cx="7295213" cy="5084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6CB6D3-5619-40D6-D391-11ECACD50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D2B7CF-3AF5-468F-EE68-C2BFDCB6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F47E2E-C1ED-2780-3370-70A29BE498E9}"/>
              </a:ext>
            </a:extLst>
          </p:cNvPr>
          <p:cNvSpPr txBox="1">
            <a:spLocks/>
          </p:cNvSpPr>
          <p:nvPr/>
        </p:nvSpPr>
        <p:spPr>
          <a:xfrm>
            <a:off x="838200" y="46981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/>
              <a:t>2024 Post-Event Recap</a:t>
            </a:r>
          </a:p>
        </p:txBody>
      </p:sp>
    </p:spTree>
    <p:extLst>
      <p:ext uri="{BB962C8B-B14F-4D97-AF65-F5344CB8AC3E}">
        <p14:creationId xmlns:p14="http://schemas.microsoft.com/office/powerpoint/2010/main" val="277245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0"/>
            <a:ext cx="11039475" cy="1325563"/>
          </a:xfrm>
        </p:spPr>
        <p:txBody>
          <a:bodyPr/>
          <a:lstStyle/>
          <a:p>
            <a:pPr algn="l"/>
            <a:r>
              <a:rPr lang="en-US" b="1"/>
              <a:t>Attendee Executive Summary  |  General Themes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FD20A-79B5-1550-BCEF-084B40D3E3AC}"/>
              </a:ext>
            </a:extLst>
          </p:cNvPr>
          <p:cNvSpPr txBox="1"/>
          <p:nvPr/>
        </p:nvSpPr>
        <p:spPr>
          <a:xfrm>
            <a:off x="914400" y="1326703"/>
            <a:ext cx="109632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Overall, attendee feedback for Connections 2024 came back favorable with survey scores improving in 13 of the 15 key areas of the event when compared to 2023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97% of respondents stated they were extremely satisfied or satisfied with the event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5% of respondents said they were ‘extremely pleased’ or ‘very pleased’ with the Omni </a:t>
            </a:r>
            <a:r>
              <a:rPr lang="en-US" sz="2200" i="1">
                <a:solidFill>
                  <a:srgbClr val="FFFFFF"/>
                </a:solidFill>
                <a:latin typeface="Calibri" panose="020F0502020204030204"/>
              </a:rPr>
              <a:t>(4.36 overall rating on venue out of 5-point scale)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>
              <a:solidFill>
                <a:srgbClr val="FFFFFF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Positive response regarding overall breakout session content with a t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hirst for additional wealth/annuity material and longer, more advanced breakout sessions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Networking, collaboration, and content were key to event success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Hunger for deeper-dive/overview into full suite of </a:t>
            </a:r>
            <a:r>
              <a:rPr lang="en-US" sz="2200" err="1">
                <a:solidFill>
                  <a:srgbClr val="FFFFFF"/>
                </a:solidFill>
                <a:latin typeface="Calibri" panose="020F0502020204030204"/>
              </a:rPr>
              <a:t>iPipeline</a:t>
            </a: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 products</a:t>
            </a:r>
          </a:p>
        </p:txBody>
      </p:sp>
    </p:spTree>
    <p:extLst>
      <p:ext uri="{BB962C8B-B14F-4D97-AF65-F5344CB8AC3E}">
        <p14:creationId xmlns:p14="http://schemas.microsoft.com/office/powerpoint/2010/main" val="229931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Attendee Survey Results At-A-Glance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CFBBDA3-2962-AF37-9CCE-17E49915B642}"/>
              </a:ext>
            </a:extLst>
          </p:cNvPr>
          <p:cNvGrpSpPr/>
          <p:nvPr/>
        </p:nvGrpSpPr>
        <p:grpSpPr>
          <a:xfrm>
            <a:off x="837819" y="1194653"/>
            <a:ext cx="2716376" cy="2349978"/>
            <a:chOff x="837819" y="1194653"/>
            <a:chExt cx="2716376" cy="2349978"/>
          </a:xfrm>
        </p:grpSpPr>
        <p:sp>
          <p:nvSpPr>
            <p:cNvPr id="28" name="Title 2">
              <a:extLst>
                <a:ext uri="{FF2B5EF4-FFF2-40B4-BE49-F238E27FC236}">
                  <a16:creationId xmlns:a16="http://schemas.microsoft.com/office/drawing/2014/main" id="{B7E0512E-AF5B-8043-3EC0-EF81752249C8}"/>
                </a:ext>
              </a:extLst>
            </p:cNvPr>
            <p:cNvSpPr txBox="1">
              <a:spLocks/>
            </p:cNvSpPr>
            <p:nvPr/>
          </p:nvSpPr>
          <p:spPr>
            <a:xfrm>
              <a:off x="837819" y="3008437"/>
              <a:ext cx="2716376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500">
                  <a:solidFill>
                    <a:schemeClr val="bg1"/>
                  </a:solidFill>
                </a:rPr>
                <a:t>(3.9 Average Rating in 2023)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AFA337-DAE8-F941-4544-21F7DC4E4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1614" y="1194653"/>
              <a:ext cx="2178453" cy="156232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00AE18-65D8-80B2-33EC-27B6ECD46960}"/>
              </a:ext>
            </a:extLst>
          </p:cNvPr>
          <p:cNvGrpSpPr/>
          <p:nvPr/>
        </p:nvGrpSpPr>
        <p:grpSpPr>
          <a:xfrm>
            <a:off x="4315109" y="967519"/>
            <a:ext cx="3330782" cy="2637803"/>
            <a:chOff x="4315109" y="967519"/>
            <a:chExt cx="3330782" cy="26378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A020AC4-DD10-379E-0826-520BB4DA29EA}"/>
                </a:ext>
              </a:extLst>
            </p:cNvPr>
            <p:cNvGrpSpPr/>
            <p:nvPr/>
          </p:nvGrpSpPr>
          <p:grpSpPr>
            <a:xfrm>
              <a:off x="4315109" y="967519"/>
              <a:ext cx="3330782" cy="2637803"/>
              <a:chOff x="4430609" y="853519"/>
              <a:chExt cx="3330782" cy="2637803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FECBB25-F3CC-3DAC-C3B3-C6757BAEE2FB}"/>
                  </a:ext>
                </a:extLst>
              </p:cNvPr>
              <p:cNvSpPr/>
              <p:nvPr/>
            </p:nvSpPr>
            <p:spPr>
              <a:xfrm>
                <a:off x="5066625" y="853519"/>
                <a:ext cx="2058750" cy="2058750"/>
              </a:xfrm>
              <a:prstGeom prst="ellipse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C75909-9BAC-3238-74AD-AD7E81E3AE8F}"/>
                  </a:ext>
                </a:extLst>
              </p:cNvPr>
              <p:cNvSpPr txBox="1"/>
              <p:nvPr/>
            </p:nvSpPr>
            <p:spPr>
              <a:xfrm>
                <a:off x="5086563" y="1204586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500" b="1">
                    <a:solidFill>
                      <a:schemeClr val="bg1"/>
                    </a:solidFill>
                    <a:latin typeface="Arial" panose="020B0604020202020204"/>
                  </a:rPr>
                  <a:t>97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Title 2">
                <a:extLst>
                  <a:ext uri="{FF2B5EF4-FFF2-40B4-BE49-F238E27FC236}">
                    <a16:creationId xmlns:a16="http://schemas.microsoft.com/office/drawing/2014/main" id="{AFADFB45-21A8-CBA0-2529-923B4F0946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0609" y="2955128"/>
                <a:ext cx="3330782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Said they were Extremely Satisfied or Satisfied with Connections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5DB5F9B-FE98-AC51-0F61-A8B5F922E161}"/>
                </a:ext>
              </a:extLst>
            </p:cNvPr>
            <p:cNvSpPr txBox="1"/>
            <p:nvPr/>
          </p:nvSpPr>
          <p:spPr>
            <a:xfrm>
              <a:off x="5259859" y="2367150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(+9%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85DA7F-1D35-5D78-F90D-9690D9633188}"/>
              </a:ext>
            </a:extLst>
          </p:cNvPr>
          <p:cNvGrpSpPr/>
          <p:nvPr/>
        </p:nvGrpSpPr>
        <p:grpSpPr>
          <a:xfrm>
            <a:off x="8086632" y="949687"/>
            <a:ext cx="3779793" cy="2738902"/>
            <a:chOff x="8086632" y="949687"/>
            <a:chExt cx="3779793" cy="27389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C8FC40-F925-9784-E0D0-17D32A8567A0}"/>
                </a:ext>
              </a:extLst>
            </p:cNvPr>
            <p:cNvGrpSpPr/>
            <p:nvPr/>
          </p:nvGrpSpPr>
          <p:grpSpPr>
            <a:xfrm>
              <a:off x="8086632" y="949687"/>
              <a:ext cx="3779793" cy="2738902"/>
              <a:chOff x="8202132" y="795018"/>
              <a:chExt cx="3779793" cy="273890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0DFF558-ECC4-34A6-A6A7-6045F6B1F841}"/>
                  </a:ext>
                </a:extLst>
              </p:cNvPr>
              <p:cNvSpPr/>
              <p:nvPr/>
            </p:nvSpPr>
            <p:spPr>
              <a:xfrm>
                <a:off x="9068367" y="795018"/>
                <a:ext cx="2058750" cy="2058750"/>
              </a:xfrm>
              <a:prstGeom prst="ellipse">
                <a:avLst/>
              </a:prstGeom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45E257-FD21-ECFD-81E3-9918708E1BAB}"/>
                  </a:ext>
                </a:extLst>
              </p:cNvPr>
              <p:cNvSpPr txBox="1"/>
              <p:nvPr/>
            </p:nvSpPr>
            <p:spPr>
              <a:xfrm>
                <a:off x="8990883" y="1131133"/>
                <a:ext cx="2213717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500" b="1">
                    <a:solidFill>
                      <a:schemeClr val="bg1"/>
                    </a:solidFill>
                    <a:latin typeface="Arial" panose="020B0604020202020204"/>
                  </a:rPr>
                  <a:t>96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Title 2">
                <a:extLst>
                  <a:ext uri="{FF2B5EF4-FFF2-40B4-BE49-F238E27FC236}">
                    <a16:creationId xmlns:a16="http://schemas.microsoft.com/office/drawing/2014/main" id="{095E1155-632A-F89D-9262-6E8301428D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132" y="2808207"/>
                <a:ext cx="3779793" cy="72571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Stated Connections was Extremely Organized/Very Organized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5EE8C1-B8F4-27BF-5736-BED23223E81B}"/>
                </a:ext>
              </a:extLst>
            </p:cNvPr>
            <p:cNvSpPr txBox="1"/>
            <p:nvPr/>
          </p:nvSpPr>
          <p:spPr>
            <a:xfrm>
              <a:off x="9291261" y="2367150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(-4%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DC67C4-97D3-17F4-C0A4-C281766CA495}"/>
              </a:ext>
            </a:extLst>
          </p:cNvPr>
          <p:cNvGrpSpPr/>
          <p:nvPr/>
        </p:nvGrpSpPr>
        <p:grpSpPr>
          <a:xfrm>
            <a:off x="455450" y="3711363"/>
            <a:ext cx="3330782" cy="2637803"/>
            <a:chOff x="455450" y="3711363"/>
            <a:chExt cx="3330782" cy="263780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2F3E32-4F42-57E4-5B2A-D5FD52481364}"/>
                </a:ext>
              </a:extLst>
            </p:cNvPr>
            <p:cNvGrpSpPr/>
            <p:nvPr/>
          </p:nvGrpSpPr>
          <p:grpSpPr>
            <a:xfrm>
              <a:off x="455450" y="3711363"/>
              <a:ext cx="3330782" cy="2637803"/>
              <a:chOff x="570950" y="3597363"/>
              <a:chExt cx="3330782" cy="263780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569AA19-A977-4EA1-49E2-9F79E3EC7342}"/>
                  </a:ext>
                </a:extLst>
              </p:cNvPr>
              <p:cNvSpPr/>
              <p:nvPr/>
            </p:nvSpPr>
            <p:spPr>
              <a:xfrm>
                <a:off x="1206966" y="3597363"/>
                <a:ext cx="2058750" cy="2058750"/>
              </a:xfrm>
              <a:prstGeom prst="ellipse">
                <a:avLst/>
              </a:prstGeom>
              <a:solidFill>
                <a:srgbClr val="E6772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5449560-07A3-7E74-43EE-44F43C751976}"/>
                  </a:ext>
                </a:extLst>
              </p:cNvPr>
              <p:cNvSpPr txBox="1"/>
              <p:nvPr/>
            </p:nvSpPr>
            <p:spPr>
              <a:xfrm>
                <a:off x="1259725" y="3959937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8</a:t>
                </a:r>
                <a:r>
                  <a:rPr lang="en-US" sz="7500" b="1">
                    <a:solidFill>
                      <a:schemeClr val="bg1"/>
                    </a:solidFill>
                    <a:latin typeface="Arial" panose="020B0604020202020204"/>
                  </a:rPr>
                  <a:t>5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Title 2">
                <a:extLst>
                  <a:ext uri="{FF2B5EF4-FFF2-40B4-BE49-F238E27FC236}">
                    <a16:creationId xmlns:a16="http://schemas.microsoft.com/office/drawing/2014/main" id="{285D89A2-16E3-692E-42F7-BEEFC63AAD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0950" y="5698972"/>
                <a:ext cx="3330782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Said they got all the information they were expecting to get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B23D42-9727-90A8-32C0-6797E6782E3E}"/>
                </a:ext>
              </a:extLst>
            </p:cNvPr>
            <p:cNvSpPr txBox="1"/>
            <p:nvPr/>
          </p:nvSpPr>
          <p:spPr>
            <a:xfrm>
              <a:off x="1400199" y="5151203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(+3%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AC3B56-5C25-E6E4-B2DC-7F684F144E87}"/>
              </a:ext>
            </a:extLst>
          </p:cNvPr>
          <p:cNvGrpSpPr/>
          <p:nvPr/>
        </p:nvGrpSpPr>
        <p:grpSpPr>
          <a:xfrm>
            <a:off x="4315109" y="3731448"/>
            <a:ext cx="3330782" cy="2637803"/>
            <a:chOff x="4315109" y="3731448"/>
            <a:chExt cx="3330782" cy="26378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68FB32-A99F-E70C-9D0F-B786B59932AE}"/>
                </a:ext>
              </a:extLst>
            </p:cNvPr>
            <p:cNvGrpSpPr/>
            <p:nvPr/>
          </p:nvGrpSpPr>
          <p:grpSpPr>
            <a:xfrm>
              <a:off x="4315109" y="3731448"/>
              <a:ext cx="3330782" cy="2637803"/>
              <a:chOff x="4430609" y="3617448"/>
              <a:chExt cx="3330782" cy="263780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E56A8FE-4916-EFB1-99F8-DD775F4F4E3E}"/>
                  </a:ext>
                </a:extLst>
              </p:cNvPr>
              <p:cNvSpPr/>
              <p:nvPr/>
            </p:nvSpPr>
            <p:spPr>
              <a:xfrm>
                <a:off x="5066625" y="3617448"/>
                <a:ext cx="2058750" cy="2058750"/>
              </a:xfrm>
              <a:prstGeom prst="ellipse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7D56B1-B4DB-63B7-A4F6-44BCF1C2B913}"/>
                  </a:ext>
                </a:extLst>
              </p:cNvPr>
              <p:cNvSpPr txBox="1"/>
              <p:nvPr/>
            </p:nvSpPr>
            <p:spPr>
              <a:xfrm>
                <a:off x="5108893" y="3983141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95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Title 2">
                <a:extLst>
                  <a:ext uri="{FF2B5EF4-FFF2-40B4-BE49-F238E27FC236}">
                    <a16:creationId xmlns:a16="http://schemas.microsoft.com/office/drawing/2014/main" id="{1921249C-EF6D-6D45-46AF-52EA24722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0609" y="5719057"/>
                <a:ext cx="3330782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Liked the Connections Mobile App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6180CB-747E-1DA8-BC52-B2831C2B5A42}"/>
                </a:ext>
              </a:extLst>
            </p:cNvPr>
            <p:cNvSpPr txBox="1"/>
            <p:nvPr/>
          </p:nvSpPr>
          <p:spPr>
            <a:xfrm>
              <a:off x="5308570" y="5181932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(+14%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45311D5-C52E-A38A-EA82-2CFF167A9E90}"/>
              </a:ext>
            </a:extLst>
          </p:cNvPr>
          <p:cNvGrpSpPr/>
          <p:nvPr/>
        </p:nvGrpSpPr>
        <p:grpSpPr>
          <a:xfrm>
            <a:off x="8086632" y="3731448"/>
            <a:ext cx="3779793" cy="2637803"/>
            <a:chOff x="8086632" y="3731448"/>
            <a:chExt cx="3779793" cy="263780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912ADA3-ACFD-AEAE-BB4D-0BF8EDD30220}"/>
                </a:ext>
              </a:extLst>
            </p:cNvPr>
            <p:cNvGrpSpPr/>
            <p:nvPr/>
          </p:nvGrpSpPr>
          <p:grpSpPr>
            <a:xfrm>
              <a:off x="8086632" y="3731448"/>
              <a:ext cx="3779793" cy="2637803"/>
              <a:chOff x="8202132" y="3617448"/>
              <a:chExt cx="3779793" cy="263780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8DBBE63-0422-FE03-E657-A99E8925F45A}"/>
                  </a:ext>
                </a:extLst>
              </p:cNvPr>
              <p:cNvSpPr/>
              <p:nvPr/>
            </p:nvSpPr>
            <p:spPr>
              <a:xfrm>
                <a:off x="9068367" y="3617448"/>
                <a:ext cx="2058750" cy="2058750"/>
              </a:xfrm>
              <a:prstGeom prst="ellipse">
                <a:avLst/>
              </a:prstGeom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0C5493-D043-3EF5-A515-F23C84C3ABC3}"/>
                  </a:ext>
                </a:extLst>
              </p:cNvPr>
              <p:cNvSpPr txBox="1"/>
              <p:nvPr/>
            </p:nvSpPr>
            <p:spPr>
              <a:xfrm>
                <a:off x="9088304" y="3959937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91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Title 2">
                <a:extLst>
                  <a:ext uri="{FF2B5EF4-FFF2-40B4-BE49-F238E27FC236}">
                    <a16:creationId xmlns:a16="http://schemas.microsoft.com/office/drawing/2014/main" id="{04995562-F522-69EA-5474-2E3C31D34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132" y="5719057"/>
                <a:ext cx="3779793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Said they are Extremely Likely/Very Likely to attend another </a:t>
                </a:r>
                <a:r>
                  <a:rPr lang="en-US" sz="1500" err="1">
                    <a:solidFill>
                      <a:schemeClr val="bg1"/>
                    </a:solidFill>
                  </a:rPr>
                  <a:t>iPipeline</a:t>
                </a:r>
                <a:r>
                  <a:rPr lang="en-US" sz="1500">
                    <a:solidFill>
                      <a:schemeClr val="bg1"/>
                    </a:solidFill>
                  </a:rPr>
                  <a:t> event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7A02B4-960B-B822-D056-903187BE71B9}"/>
                </a:ext>
              </a:extLst>
            </p:cNvPr>
            <p:cNvSpPr txBox="1"/>
            <p:nvPr/>
          </p:nvSpPr>
          <p:spPr>
            <a:xfrm>
              <a:off x="9256821" y="5149703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(+6%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70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0"/>
            <a:ext cx="11039475" cy="1325563"/>
          </a:xfrm>
        </p:spPr>
        <p:txBody>
          <a:bodyPr>
            <a:normAutofit/>
          </a:bodyPr>
          <a:lstStyle/>
          <a:p>
            <a:pPr algn="l"/>
            <a:r>
              <a:rPr lang="en-US" sz="2500" b="1"/>
              <a:t>Please rate your overall satisfaction with each of the following on a scale from 1 to 5 (with 1 being the lowest and 5 being the highest):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93C845B4-EC16-A6AE-6681-73B847C0C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075484"/>
              </p:ext>
            </p:extLst>
          </p:nvPr>
        </p:nvGraphicFramePr>
        <p:xfrm>
          <a:off x="2226090" y="1170105"/>
          <a:ext cx="5416442" cy="5514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760">
                  <a:extLst>
                    <a:ext uri="{9D8B030D-6E8A-4147-A177-3AD203B41FA5}">
                      <a16:colId xmlns:a16="http://schemas.microsoft.com/office/drawing/2014/main" val="2370427921"/>
                    </a:ext>
                  </a:extLst>
                </a:gridCol>
                <a:gridCol w="2365682">
                  <a:extLst>
                    <a:ext uri="{9D8B030D-6E8A-4147-A177-3AD203B41FA5}">
                      <a16:colId xmlns:a16="http://schemas.microsoft.com/office/drawing/2014/main" val="3311285725"/>
                    </a:ext>
                  </a:extLst>
                </a:gridCol>
              </a:tblGrid>
              <a:tr h="36112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Area of Event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Weighted Average </a:t>
                      </a:r>
                      <a:br>
                        <a:rPr lang="en-US" sz="1700"/>
                      </a:br>
                      <a:r>
                        <a:rPr lang="en-US" sz="1700"/>
                        <a:t>(1 – 5)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071854255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On-Site Registration Process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4.86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27457937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Women's Luncheon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00174886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Helpfulness of </a:t>
                      </a:r>
                      <a:r>
                        <a:rPr lang="en-US" sz="1400" err="1"/>
                        <a:t>iPipeline</a:t>
                      </a:r>
                      <a:r>
                        <a:rPr lang="en-US" sz="1400"/>
                        <a:t> Staff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4.77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59591971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Pre-Event Registration Process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4.69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60240628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Breakout Session Duration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4.65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39345595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Opening Reception at SeaWorld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4.63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43312923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Pre-Event Communications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481084006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Amount of Networking Time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4.58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794509056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Connections Event Website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4.58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93138555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Keynote Presentation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4.53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92349401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Lunch in the Exhibit Hall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4.52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002175221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Breakfast in the Exhibit Hall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4.39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787858807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Content Presented During Breakouts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4.22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703461142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Exhibitor Reception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4.19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185969651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General Session Content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4.16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28091385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EAD81DA-57FD-A1B9-E342-53B8D229856C}"/>
              </a:ext>
            </a:extLst>
          </p:cNvPr>
          <p:cNvSpPr/>
          <p:nvPr/>
        </p:nvSpPr>
        <p:spPr>
          <a:xfrm>
            <a:off x="6173031" y="1816679"/>
            <a:ext cx="574766" cy="484929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0E0C59A-7257-5F15-6FAE-1E29E3DD20DF}"/>
              </a:ext>
            </a:extLst>
          </p:cNvPr>
          <p:cNvSpPr/>
          <p:nvPr/>
        </p:nvSpPr>
        <p:spPr>
          <a:xfrm rot="10800000">
            <a:off x="6832494" y="1798788"/>
            <a:ext cx="413737" cy="33976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F280B6E-88BD-C649-1B42-C8569865E9EF}"/>
              </a:ext>
            </a:extLst>
          </p:cNvPr>
          <p:cNvSpPr/>
          <p:nvPr/>
        </p:nvSpPr>
        <p:spPr>
          <a:xfrm rot="10800000">
            <a:off x="6832495" y="6363437"/>
            <a:ext cx="413736" cy="33976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B909E8-86F8-256B-521A-BED5041D2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347619"/>
              </p:ext>
            </p:extLst>
          </p:nvPr>
        </p:nvGraphicFramePr>
        <p:xfrm>
          <a:off x="7708826" y="1170105"/>
          <a:ext cx="2708221" cy="5504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221">
                  <a:extLst>
                    <a:ext uri="{9D8B030D-6E8A-4147-A177-3AD203B41FA5}">
                      <a16:colId xmlns:a16="http://schemas.microsoft.com/office/drawing/2014/main" val="3954446157"/>
                    </a:ext>
                  </a:extLst>
                </a:gridCol>
              </a:tblGrid>
              <a:tr h="611070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2023 Scores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33508666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4.68 (+.18 / +3.85%)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30785742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N/A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605214749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4.72 (+.05 / +1.06%)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668393036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4.66 (+.03 / +.64%)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57629364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4.49 (+.16 / +3.56%)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188882786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4.17 (+.46 / +11.03%)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102448797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4.55 (+.05 / +1.1%)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86443268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4.55 (+.03 / +.66%)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227669799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4.47 (+.11 / +2.46%)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94186809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4.42 (+.11 / +2.46%)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939156796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4.48 (+.04 / +.89%)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651959789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4.62 (-.23 / -4.98%)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060308594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4.15 (+.07 / +1.69%)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113984347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4.54 (-.35 / -7.71%)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755945841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4.07 (+0.9 / +2.21%)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4295439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43DC5663-2EFC-7999-2B49-981B4E248582}"/>
              </a:ext>
            </a:extLst>
          </p:cNvPr>
          <p:cNvGrpSpPr/>
          <p:nvPr/>
        </p:nvGrpSpPr>
        <p:grpSpPr>
          <a:xfrm>
            <a:off x="9889151" y="1870348"/>
            <a:ext cx="122853" cy="4724889"/>
            <a:chOff x="9889151" y="1870348"/>
            <a:chExt cx="122853" cy="4724889"/>
          </a:xfrm>
        </p:grpSpPr>
        <p:sp>
          <p:nvSpPr>
            <p:cNvPr id="9" name="Arrow: Left 8">
              <a:extLst>
                <a:ext uri="{FF2B5EF4-FFF2-40B4-BE49-F238E27FC236}">
                  <a16:creationId xmlns:a16="http://schemas.microsoft.com/office/drawing/2014/main" id="{4E4B6B81-4FB3-DB33-D824-5BF717E93DA9}"/>
                </a:ext>
              </a:extLst>
            </p:cNvPr>
            <p:cNvSpPr/>
            <p:nvPr/>
          </p:nvSpPr>
          <p:spPr>
            <a:xfrm rot="5400000">
              <a:off x="9874398" y="1888150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578F47BA-5F6E-8CD1-32FB-0A118FFA3C69}"/>
                </a:ext>
              </a:extLst>
            </p:cNvPr>
            <p:cNvSpPr/>
            <p:nvPr/>
          </p:nvSpPr>
          <p:spPr>
            <a:xfrm rot="5400000">
              <a:off x="9874398" y="2550375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id="{36DCDDCB-431F-DCC9-0B31-3213B4F27A62}"/>
                </a:ext>
              </a:extLst>
            </p:cNvPr>
            <p:cNvSpPr/>
            <p:nvPr/>
          </p:nvSpPr>
          <p:spPr>
            <a:xfrm rot="5400000">
              <a:off x="9874398" y="2879755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id="{3ADB7515-44AE-8869-4E7C-FDD5EA432474}"/>
                </a:ext>
              </a:extLst>
            </p:cNvPr>
            <p:cNvSpPr/>
            <p:nvPr/>
          </p:nvSpPr>
          <p:spPr>
            <a:xfrm rot="5400000">
              <a:off x="9874398" y="3194387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FCD1A57F-6D37-4E1E-FD11-CC083C25DFF2}"/>
                </a:ext>
              </a:extLst>
            </p:cNvPr>
            <p:cNvSpPr/>
            <p:nvPr/>
          </p:nvSpPr>
          <p:spPr>
            <a:xfrm rot="5400000">
              <a:off x="9874398" y="3529062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Left 15">
              <a:extLst>
                <a:ext uri="{FF2B5EF4-FFF2-40B4-BE49-F238E27FC236}">
                  <a16:creationId xmlns:a16="http://schemas.microsoft.com/office/drawing/2014/main" id="{C6557AF3-0067-2D21-4489-A4938E77520D}"/>
                </a:ext>
              </a:extLst>
            </p:cNvPr>
            <p:cNvSpPr/>
            <p:nvPr/>
          </p:nvSpPr>
          <p:spPr>
            <a:xfrm rot="5400000">
              <a:off x="9874398" y="3851434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A3E86F19-8A25-29F7-B1DF-810AB0B7CCAF}"/>
                </a:ext>
              </a:extLst>
            </p:cNvPr>
            <p:cNvSpPr/>
            <p:nvPr/>
          </p:nvSpPr>
          <p:spPr>
            <a:xfrm rot="5400000">
              <a:off x="9874398" y="4181423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35F3C851-5D79-8122-F58B-0DAE4648A89F}"/>
                </a:ext>
              </a:extLst>
            </p:cNvPr>
            <p:cNvSpPr/>
            <p:nvPr/>
          </p:nvSpPr>
          <p:spPr>
            <a:xfrm rot="5400000">
              <a:off x="9874398" y="4506617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Left 18">
              <a:extLst>
                <a:ext uri="{FF2B5EF4-FFF2-40B4-BE49-F238E27FC236}">
                  <a16:creationId xmlns:a16="http://schemas.microsoft.com/office/drawing/2014/main" id="{4C9D2730-F0CE-5C24-C2DA-1474C630CC84}"/>
                </a:ext>
              </a:extLst>
            </p:cNvPr>
            <p:cNvSpPr/>
            <p:nvPr/>
          </p:nvSpPr>
          <p:spPr>
            <a:xfrm rot="5400000">
              <a:off x="9874398" y="4831811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Left 19">
              <a:extLst>
                <a:ext uri="{FF2B5EF4-FFF2-40B4-BE49-F238E27FC236}">
                  <a16:creationId xmlns:a16="http://schemas.microsoft.com/office/drawing/2014/main" id="{F8810A14-AA40-0A3C-0512-7793F45114C8}"/>
                </a:ext>
              </a:extLst>
            </p:cNvPr>
            <p:cNvSpPr/>
            <p:nvPr/>
          </p:nvSpPr>
          <p:spPr>
            <a:xfrm rot="5400000">
              <a:off x="9874398" y="5157005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Left 20">
              <a:extLst>
                <a:ext uri="{FF2B5EF4-FFF2-40B4-BE49-F238E27FC236}">
                  <a16:creationId xmlns:a16="http://schemas.microsoft.com/office/drawing/2014/main" id="{446C28B8-6CA9-47B7-8D3D-0BC792908719}"/>
                </a:ext>
              </a:extLst>
            </p:cNvPr>
            <p:cNvSpPr/>
            <p:nvPr/>
          </p:nvSpPr>
          <p:spPr>
            <a:xfrm rot="5400000">
              <a:off x="9874398" y="5797530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04FECD7-0AA4-8800-FCDC-02E9F165EA51}"/>
                </a:ext>
              </a:extLst>
            </p:cNvPr>
            <p:cNvSpPr/>
            <p:nvPr/>
          </p:nvSpPr>
          <p:spPr>
            <a:xfrm rot="5400000">
              <a:off x="9874398" y="6457631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506DB2DC-E2C6-A8D9-476A-E4E9523485ED}"/>
                </a:ext>
              </a:extLst>
            </p:cNvPr>
            <p:cNvSpPr/>
            <p:nvPr/>
          </p:nvSpPr>
          <p:spPr>
            <a:xfrm rot="16200000">
              <a:off x="9871349" y="6126066"/>
              <a:ext cx="155408" cy="11980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Left 23">
              <a:extLst>
                <a:ext uri="{FF2B5EF4-FFF2-40B4-BE49-F238E27FC236}">
                  <a16:creationId xmlns:a16="http://schemas.microsoft.com/office/drawing/2014/main" id="{645DA448-7269-0998-E904-2499114D2906}"/>
                </a:ext>
              </a:extLst>
            </p:cNvPr>
            <p:cNvSpPr/>
            <p:nvPr/>
          </p:nvSpPr>
          <p:spPr>
            <a:xfrm rot="16200000">
              <a:off x="9871349" y="5489933"/>
              <a:ext cx="155408" cy="11980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AB9A05D-732A-EE26-EF41-BDD6E12D2BAB}"/>
              </a:ext>
            </a:extLst>
          </p:cNvPr>
          <p:cNvSpPr/>
          <p:nvPr/>
        </p:nvSpPr>
        <p:spPr>
          <a:xfrm rot="5400000">
            <a:off x="8915421" y="2764261"/>
            <a:ext cx="242785" cy="16444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521013-A4BC-EB28-0BB0-160801D8283C}"/>
              </a:ext>
            </a:extLst>
          </p:cNvPr>
          <p:cNvSpPr/>
          <p:nvPr/>
        </p:nvSpPr>
        <p:spPr>
          <a:xfrm rot="5400000">
            <a:off x="8915420" y="1125813"/>
            <a:ext cx="242785" cy="16444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856AFF-F0FC-90AC-CF1E-D7901C7C398C}"/>
              </a:ext>
            </a:extLst>
          </p:cNvPr>
          <p:cNvSpPr/>
          <p:nvPr/>
        </p:nvSpPr>
        <p:spPr>
          <a:xfrm rot="5400000">
            <a:off x="8915419" y="2449262"/>
            <a:ext cx="242785" cy="16444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15A3CD-7FED-9D90-7EA2-BE68FCD851F1}"/>
              </a:ext>
            </a:extLst>
          </p:cNvPr>
          <p:cNvSpPr/>
          <p:nvPr/>
        </p:nvSpPr>
        <p:spPr>
          <a:xfrm rot="5400000">
            <a:off x="8915418" y="5363729"/>
            <a:ext cx="242785" cy="16444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6F2C80-8FC9-4BE1-E1C5-30F3F2D2DD46}"/>
              </a:ext>
            </a:extLst>
          </p:cNvPr>
          <p:cNvSpPr/>
          <p:nvPr/>
        </p:nvSpPr>
        <p:spPr>
          <a:xfrm rot="5400000">
            <a:off x="8915417" y="4727596"/>
            <a:ext cx="242785" cy="16444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67F8F0-2DDF-D003-FBF9-78D42F879E13}"/>
              </a:ext>
            </a:extLst>
          </p:cNvPr>
          <p:cNvSpPr txBox="1"/>
          <p:nvPr/>
        </p:nvSpPr>
        <p:spPr>
          <a:xfrm>
            <a:off x="213968" y="3413117"/>
            <a:ext cx="17592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</a:rPr>
              <a:t>2023 Spread:</a:t>
            </a:r>
          </a:p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High: 4.72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Low: 4.07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8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Attendee Open-Ended Responses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9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50390B-467A-AD6B-05C3-4A9BBFA82E80}"/>
              </a:ext>
            </a:extLst>
          </p:cNvPr>
          <p:cNvSpPr txBox="1">
            <a:spLocks/>
          </p:cNvSpPr>
          <p:nvPr/>
        </p:nvSpPr>
        <p:spPr>
          <a:xfrm>
            <a:off x="332201" y="2245548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700" b="1">
                <a:solidFill>
                  <a:schemeClr val="tx2"/>
                </a:solidFill>
              </a:rPr>
            </a:br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What Did You Like Most About Connections 2024?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1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14" name="Picture 13" descr="A close up of words&#10;&#10;Description automatically generated">
            <a:extLst>
              <a:ext uri="{FF2B5EF4-FFF2-40B4-BE49-F238E27FC236}">
                <a16:creationId xmlns:a16="http://schemas.microsoft.com/office/drawing/2014/main" id="{D79998DE-92EE-EF99-5DE5-58505E09F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313" y="94735"/>
            <a:ext cx="13382625" cy="672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332201" y="1823346"/>
            <a:ext cx="11527598" cy="26454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700" b="1">
                <a:solidFill>
                  <a:schemeClr val="tx2"/>
                </a:solidFill>
              </a:rPr>
            </a:br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Did You Have a Favorite Breakout Session You Attended?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32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9" name="Picture 8" descr="A close up of words&#10;&#10;Description automatically generated">
            <a:extLst>
              <a:ext uri="{FF2B5EF4-FFF2-40B4-BE49-F238E27FC236}">
                <a16:creationId xmlns:a16="http://schemas.microsoft.com/office/drawing/2014/main" id="{1793EAA5-6DB8-B214-83DC-A42C0809B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5197" y="-111046"/>
            <a:ext cx="14093071" cy="70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08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332201" y="1809613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Did You Have a Least Favorite Breakout Session?</a:t>
            </a:r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15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7" name="Picture 6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C0F30446-AD3F-CEA8-A831-47F33BA3EA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5974" y="-123825"/>
            <a:ext cx="14143947" cy="71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chemeClr val="tx2"/>
                </a:solidFill>
              </a:rPr>
              <a:t>High Level Event Recap/</a:t>
            </a:r>
          </a:p>
          <a:p>
            <a:pPr algn="l"/>
            <a:r>
              <a:rPr lang="en-US" b="1">
                <a:solidFill>
                  <a:schemeClr val="tx2"/>
                </a:solidFill>
              </a:rPr>
              <a:t>Overview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  <a:p>
            <a:pPr algn="l"/>
            <a:r>
              <a:rPr lang="en-US" sz="2600" b="1">
                <a:solidFill>
                  <a:schemeClr val="tx2"/>
                </a:solidFill>
              </a:rPr>
              <a:t>Christin DeLuzio</a:t>
            </a:r>
          </a:p>
        </p:txBody>
      </p:sp>
    </p:spTree>
    <p:extLst>
      <p:ext uri="{BB962C8B-B14F-4D97-AF65-F5344CB8AC3E}">
        <p14:creationId xmlns:p14="http://schemas.microsoft.com/office/powerpoint/2010/main" val="2285653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498677" y="922680"/>
            <a:ext cx="11527598" cy="2888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What Would You Like to See Changed for </a:t>
            </a:r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Future Connections Events?</a:t>
            </a:r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19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9" name="Picture 8" descr="A close up of words&#10;&#10;Description automatically generated">
            <a:extLst>
              <a:ext uri="{FF2B5EF4-FFF2-40B4-BE49-F238E27FC236}">
                <a16:creationId xmlns:a16="http://schemas.microsoft.com/office/drawing/2014/main" id="{E767B6F7-74B5-B0F8-F929-FA19AA53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85875" y="-87120"/>
            <a:ext cx="13997821" cy="70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257773" y="540573"/>
            <a:ext cx="11527598" cy="2888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Anything Else to Share About Your Experience?</a:t>
            </a:r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43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9" name="Picture 8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08DCE7EB-953E-9479-80CB-1D75E52CD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0232" y="0"/>
            <a:ext cx="13032463" cy="654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6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Post-Event Survey Results:</a:t>
            </a:r>
          </a:p>
          <a:p>
            <a:pPr algn="l"/>
            <a:r>
              <a:rPr lang="en-US" sz="4700" b="1">
                <a:solidFill>
                  <a:schemeClr val="tx2"/>
                </a:solidFill>
              </a:rPr>
              <a:t>Sponsor/Partner 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  <a:p>
            <a:pPr algn="l"/>
            <a:r>
              <a:rPr lang="en-US" sz="2600" b="1">
                <a:solidFill>
                  <a:schemeClr val="tx2"/>
                </a:solidFill>
              </a:rPr>
              <a:t>Jared Bruley</a:t>
            </a:r>
          </a:p>
        </p:txBody>
      </p:sp>
    </p:spTree>
    <p:extLst>
      <p:ext uri="{BB962C8B-B14F-4D97-AF65-F5344CB8AC3E}">
        <p14:creationId xmlns:p14="http://schemas.microsoft.com/office/powerpoint/2010/main" val="296388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Response Overview: Sponsor/Partner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0E8E3B-38B0-6D51-7A63-6E43E4F22A5A}"/>
              </a:ext>
            </a:extLst>
          </p:cNvPr>
          <p:cNvSpPr txBox="1"/>
          <p:nvPr/>
        </p:nvSpPr>
        <p:spPr>
          <a:xfrm>
            <a:off x="1671638" y="3429000"/>
            <a:ext cx="9167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accent4"/>
                </a:solidFill>
              </a:rPr>
              <a:t>39% of Sponsors/Partners </a:t>
            </a:r>
            <a:br>
              <a:rPr lang="en-US" sz="3500" b="1">
                <a:solidFill>
                  <a:schemeClr val="accent4"/>
                </a:solidFill>
              </a:rPr>
            </a:br>
            <a:r>
              <a:rPr lang="en-US" sz="3500" b="1">
                <a:solidFill>
                  <a:schemeClr val="accent4"/>
                </a:solidFill>
              </a:rPr>
              <a:t>Attendees Participated in Survey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(+20% from 2023)</a:t>
            </a:r>
            <a:endParaRPr lang="en-US" sz="2000" b="1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8D291-3CE6-B5C1-BDCC-6DE4640DE636}"/>
              </a:ext>
            </a:extLst>
          </p:cNvPr>
          <p:cNvSpPr txBox="1"/>
          <p:nvPr/>
        </p:nvSpPr>
        <p:spPr>
          <a:xfrm>
            <a:off x="1671638" y="2202558"/>
            <a:ext cx="6029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accent4"/>
                </a:solidFill>
              </a:rPr>
              <a:t>21 Survey Completions</a:t>
            </a:r>
            <a:endParaRPr 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43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0"/>
            <a:ext cx="11039475" cy="1325563"/>
          </a:xfrm>
        </p:spPr>
        <p:txBody>
          <a:bodyPr/>
          <a:lstStyle/>
          <a:p>
            <a:pPr algn="l"/>
            <a:r>
              <a:rPr lang="en-US" b="1"/>
              <a:t>Sponsor/Partner Executive Summary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1C026-F6A2-2C2F-BBD5-B787797BB962}"/>
              </a:ext>
            </a:extLst>
          </p:cNvPr>
          <p:cNvSpPr txBox="1"/>
          <p:nvPr/>
        </p:nvSpPr>
        <p:spPr>
          <a:xfrm>
            <a:off x="914400" y="1326703"/>
            <a:ext cx="1096327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Overall, sponsors/partners are happy with Connections 2024 and gave the event a higher rating than attendees (4.6 vs 4.1) on a 5-point scale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Sponsor/partner feedback for Connections 2024 came back favorable with survey scores improving in 13 of the 16 key areas of the event when compared to 2023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of the 21 respondents stated</a:t>
            </a: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 they felt they had sufficient opportunities to network with customers and prospects</a:t>
            </a:r>
          </a:p>
          <a:p>
            <a:endParaRPr lang="en-US" sz="2200">
              <a:solidFill>
                <a:srgbClr val="FFFFFF"/>
              </a:solidFill>
              <a:latin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</a:t>
            </a:r>
            <a:r>
              <a:rPr kumimoji="0" lang="en-US" sz="22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reaction regarding the mobile app experience with 55.5% of respondents saying the mobile app was ‘not effective’ or ‘somewhat effective’ in helping to connect them with attendees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>
              <a:solidFill>
                <a:srgbClr val="FFFFFF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Positive response to event </a:t>
            </a: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content, logistics, and </a:t>
            </a:r>
            <a:r>
              <a:rPr lang="en-US" sz="2200" err="1">
                <a:solidFill>
                  <a:srgbClr val="FFFFFF"/>
                </a:solidFill>
                <a:latin typeface="Calibri" panose="020F0502020204030204"/>
              </a:rPr>
              <a:t>iPipeline</a:t>
            </a:r>
            <a:r>
              <a:rPr lang="en-US" sz="2200">
                <a:solidFill>
                  <a:srgbClr val="FFFFFF"/>
                </a:solidFill>
                <a:latin typeface="Calibri" panose="020F0502020204030204"/>
              </a:rPr>
              <a:t> staff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Sponsor Survey Results At-A-Glance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73B3A7A-0246-E724-074A-A261D7692508}"/>
              </a:ext>
            </a:extLst>
          </p:cNvPr>
          <p:cNvGrpSpPr/>
          <p:nvPr/>
        </p:nvGrpSpPr>
        <p:grpSpPr>
          <a:xfrm>
            <a:off x="4315109" y="938944"/>
            <a:ext cx="3330782" cy="2695553"/>
            <a:chOff x="4315109" y="938944"/>
            <a:chExt cx="3330782" cy="26955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1BB3C6D-7E35-6670-0C99-5F0DDB18E891}"/>
                </a:ext>
              </a:extLst>
            </p:cNvPr>
            <p:cNvGrpSpPr/>
            <p:nvPr/>
          </p:nvGrpSpPr>
          <p:grpSpPr>
            <a:xfrm>
              <a:off x="4315109" y="938944"/>
              <a:ext cx="3330782" cy="2695553"/>
              <a:chOff x="4430609" y="853519"/>
              <a:chExt cx="3330782" cy="269555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D00B249-C2E5-A352-CDB6-4D1238AB6E29}"/>
                  </a:ext>
                </a:extLst>
              </p:cNvPr>
              <p:cNvSpPr/>
              <p:nvPr/>
            </p:nvSpPr>
            <p:spPr>
              <a:xfrm>
                <a:off x="5066625" y="853519"/>
                <a:ext cx="2058750" cy="2058750"/>
              </a:xfrm>
              <a:prstGeom prst="ellipse">
                <a:avLst/>
              </a:prstGeom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29521D-2C00-56D8-A299-99AAE910D425}"/>
                  </a:ext>
                </a:extLst>
              </p:cNvPr>
              <p:cNvSpPr txBox="1"/>
              <p:nvPr/>
            </p:nvSpPr>
            <p:spPr>
              <a:xfrm>
                <a:off x="5086563" y="1204586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75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Title 2">
                <a:extLst>
                  <a:ext uri="{FF2B5EF4-FFF2-40B4-BE49-F238E27FC236}">
                    <a16:creationId xmlns:a16="http://schemas.microsoft.com/office/drawing/2014/main" id="{7B92BEC1-D496-64A2-E4E8-989BA66AE6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0609" y="3012878"/>
                <a:ext cx="3330782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Rated the Effectiveness of the Exhibit  Hall as Extremely Effective/Very Effective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C15844-58B4-182C-750A-DD6D833BAEDC}"/>
                </a:ext>
              </a:extLst>
            </p:cNvPr>
            <p:cNvSpPr txBox="1"/>
            <p:nvPr/>
          </p:nvSpPr>
          <p:spPr>
            <a:xfrm>
              <a:off x="5259859" y="2367150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(-1%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8AB6D3C-7198-1072-249A-E1D9F4057DCC}"/>
              </a:ext>
            </a:extLst>
          </p:cNvPr>
          <p:cNvGrpSpPr/>
          <p:nvPr/>
        </p:nvGrpSpPr>
        <p:grpSpPr>
          <a:xfrm>
            <a:off x="837819" y="1238843"/>
            <a:ext cx="2716376" cy="2305788"/>
            <a:chOff x="837819" y="1238843"/>
            <a:chExt cx="2716376" cy="2305788"/>
          </a:xfrm>
        </p:grpSpPr>
        <p:sp>
          <p:nvSpPr>
            <p:cNvPr id="52" name="Title 2">
              <a:extLst>
                <a:ext uri="{FF2B5EF4-FFF2-40B4-BE49-F238E27FC236}">
                  <a16:creationId xmlns:a16="http://schemas.microsoft.com/office/drawing/2014/main" id="{0D14E4A1-6261-F240-FF9E-69CC5A386CBB}"/>
                </a:ext>
              </a:extLst>
            </p:cNvPr>
            <p:cNvSpPr txBox="1">
              <a:spLocks/>
            </p:cNvSpPr>
            <p:nvPr/>
          </p:nvSpPr>
          <p:spPr>
            <a:xfrm>
              <a:off x="837819" y="3008437"/>
              <a:ext cx="2716376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500">
                  <a:solidFill>
                    <a:schemeClr val="bg1"/>
                  </a:solidFill>
                </a:rPr>
                <a:t>(4.3 Average Rating in 2023)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E6B826E-AA75-5592-3B99-E49300560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383" y="1238843"/>
              <a:ext cx="1886213" cy="135273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56A336-2C76-E256-38D8-2533D283DF1D}"/>
              </a:ext>
            </a:extLst>
          </p:cNvPr>
          <p:cNvGrpSpPr/>
          <p:nvPr/>
        </p:nvGrpSpPr>
        <p:grpSpPr>
          <a:xfrm>
            <a:off x="455450" y="3721288"/>
            <a:ext cx="3330782" cy="2762928"/>
            <a:chOff x="455450" y="3721288"/>
            <a:chExt cx="3330782" cy="276292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C52CED-0872-EA72-75B2-E4A2A6E67BE0}"/>
                </a:ext>
              </a:extLst>
            </p:cNvPr>
            <p:cNvGrpSpPr/>
            <p:nvPr/>
          </p:nvGrpSpPr>
          <p:grpSpPr>
            <a:xfrm>
              <a:off x="455450" y="3721288"/>
              <a:ext cx="3330782" cy="2762928"/>
              <a:chOff x="570950" y="3597363"/>
              <a:chExt cx="3330782" cy="2762928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BDCD891-9F40-8136-EBF1-EBD20CA9F89F}"/>
                  </a:ext>
                </a:extLst>
              </p:cNvPr>
              <p:cNvSpPr/>
              <p:nvPr/>
            </p:nvSpPr>
            <p:spPr>
              <a:xfrm>
                <a:off x="1206966" y="3597363"/>
                <a:ext cx="2058750" cy="2058750"/>
              </a:xfrm>
              <a:prstGeom prst="ellipse">
                <a:avLst/>
              </a:prstGeom>
              <a:solidFill>
                <a:srgbClr val="E6772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B7992F-6B43-D2C0-055D-1C9EA6B8C5C6}"/>
                  </a:ext>
                </a:extLst>
              </p:cNvPr>
              <p:cNvSpPr txBox="1"/>
              <p:nvPr/>
            </p:nvSpPr>
            <p:spPr>
              <a:xfrm>
                <a:off x="1259725" y="3959937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75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Title 2">
                <a:extLst>
                  <a:ext uri="{FF2B5EF4-FFF2-40B4-BE49-F238E27FC236}">
                    <a16:creationId xmlns:a16="http://schemas.microsoft.com/office/drawing/2014/main" id="{6BBA661D-584D-3E98-6C5B-467414222E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0950" y="5824097"/>
                <a:ext cx="3330782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Mentioned they were Extremely Satisfied/Satisfied with the Quality &amp; Quantity of Leads Generated 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E464C42-D5E1-3F02-F511-D378BB15C6DE}"/>
                </a:ext>
              </a:extLst>
            </p:cNvPr>
            <p:cNvSpPr txBox="1"/>
            <p:nvPr/>
          </p:nvSpPr>
          <p:spPr>
            <a:xfrm>
              <a:off x="1400200" y="5191856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(Flat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5DBB070-6A0E-889C-8CF8-BE930343717F}"/>
              </a:ext>
            </a:extLst>
          </p:cNvPr>
          <p:cNvGrpSpPr/>
          <p:nvPr/>
        </p:nvGrpSpPr>
        <p:grpSpPr>
          <a:xfrm>
            <a:off x="8086632" y="921112"/>
            <a:ext cx="3779793" cy="2738902"/>
            <a:chOff x="8086632" y="921112"/>
            <a:chExt cx="3779793" cy="273890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055C1F-9336-5795-8A91-F2CFB27CB66E}"/>
                </a:ext>
              </a:extLst>
            </p:cNvPr>
            <p:cNvGrpSpPr/>
            <p:nvPr/>
          </p:nvGrpSpPr>
          <p:grpSpPr>
            <a:xfrm>
              <a:off x="8086632" y="921112"/>
              <a:ext cx="3779793" cy="2738902"/>
              <a:chOff x="8202132" y="795018"/>
              <a:chExt cx="3779793" cy="273890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AE42E2DB-51AC-C170-9CAF-58BFCCC504F1}"/>
                  </a:ext>
                </a:extLst>
              </p:cNvPr>
              <p:cNvSpPr/>
              <p:nvPr/>
            </p:nvSpPr>
            <p:spPr>
              <a:xfrm>
                <a:off x="9068367" y="795018"/>
                <a:ext cx="2058750" cy="2058750"/>
              </a:xfrm>
              <a:prstGeom prst="ellipse">
                <a:avLst/>
              </a:prstGeom>
              <a:solidFill>
                <a:schemeClr val="accent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09DE3E-3A30-814F-038C-61B569FFA093}"/>
                  </a:ext>
                </a:extLst>
              </p:cNvPr>
              <p:cNvSpPr txBox="1"/>
              <p:nvPr/>
            </p:nvSpPr>
            <p:spPr>
              <a:xfrm>
                <a:off x="8990883" y="1131133"/>
                <a:ext cx="2213717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500" b="1">
                    <a:solidFill>
                      <a:schemeClr val="bg1"/>
                    </a:solidFill>
                    <a:latin typeface="Arial" panose="020B0604020202020204"/>
                  </a:rPr>
                  <a:t>100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3" name="Title 2">
                <a:extLst>
                  <a:ext uri="{FF2B5EF4-FFF2-40B4-BE49-F238E27FC236}">
                    <a16:creationId xmlns:a16="http://schemas.microsoft.com/office/drawing/2014/main" id="{96EFCAB9-72E5-81D0-82E4-393EEF35B5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132" y="2808207"/>
                <a:ext cx="3779793" cy="72571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Said they had Sufficient Opportunities to Network/Connect with Attendees 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70460E-9A8D-D4A2-6E3D-1251B73E4D79}"/>
                </a:ext>
              </a:extLst>
            </p:cNvPr>
            <p:cNvSpPr txBox="1"/>
            <p:nvPr/>
          </p:nvSpPr>
          <p:spPr>
            <a:xfrm>
              <a:off x="9255805" y="2398006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(Flat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5B039E7-8243-1156-D3E5-FF3723AE35FA}"/>
              </a:ext>
            </a:extLst>
          </p:cNvPr>
          <p:cNvGrpSpPr/>
          <p:nvPr/>
        </p:nvGrpSpPr>
        <p:grpSpPr>
          <a:xfrm>
            <a:off x="4315109" y="3741373"/>
            <a:ext cx="3330782" cy="2830308"/>
            <a:chOff x="4315109" y="3741373"/>
            <a:chExt cx="3330782" cy="283030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AC2440C-E099-CEF0-31E8-C22CCE6F433D}"/>
                </a:ext>
              </a:extLst>
            </p:cNvPr>
            <p:cNvGrpSpPr/>
            <p:nvPr/>
          </p:nvGrpSpPr>
          <p:grpSpPr>
            <a:xfrm>
              <a:off x="4315109" y="3741373"/>
              <a:ext cx="3330782" cy="2830308"/>
              <a:chOff x="4430609" y="3617448"/>
              <a:chExt cx="3330782" cy="28303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E909A79-3376-7737-0D52-412B574BDA46}"/>
                  </a:ext>
                </a:extLst>
              </p:cNvPr>
              <p:cNvSpPr/>
              <p:nvPr/>
            </p:nvSpPr>
            <p:spPr>
              <a:xfrm>
                <a:off x="5066625" y="3617448"/>
                <a:ext cx="2058750" cy="2058750"/>
              </a:xfrm>
              <a:prstGeom prst="ellipse">
                <a:avLst/>
              </a:prstGeom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780E5B7-9666-F611-6161-74CBD72E1DF2}"/>
                  </a:ext>
                </a:extLst>
              </p:cNvPr>
              <p:cNvSpPr txBox="1"/>
              <p:nvPr/>
            </p:nvSpPr>
            <p:spPr>
              <a:xfrm>
                <a:off x="5108893" y="3983141"/>
                <a:ext cx="2116296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76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1" name="Title 2">
                <a:extLst>
                  <a:ext uri="{FF2B5EF4-FFF2-40B4-BE49-F238E27FC236}">
                    <a16:creationId xmlns:a16="http://schemas.microsoft.com/office/drawing/2014/main" id="{C9CEC407-34E7-E4B3-70EA-A177FBA18E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0609" y="5911562"/>
                <a:ext cx="3330782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Said the Mobile App was Very Effective/Somewhat Effective in helping Connect to Attendees and Expand Brand Exposure 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649D8D-9A3E-21FD-84BF-8E6232A7CBCE}"/>
                </a:ext>
              </a:extLst>
            </p:cNvPr>
            <p:cNvSpPr txBox="1"/>
            <p:nvPr/>
          </p:nvSpPr>
          <p:spPr>
            <a:xfrm>
              <a:off x="5259859" y="5159382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(+1%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CEC27B5-9085-3BEA-BCBB-F2B48F84E381}"/>
              </a:ext>
            </a:extLst>
          </p:cNvPr>
          <p:cNvGrpSpPr/>
          <p:nvPr/>
        </p:nvGrpSpPr>
        <p:grpSpPr>
          <a:xfrm>
            <a:off x="8086632" y="3741373"/>
            <a:ext cx="3779793" cy="2637803"/>
            <a:chOff x="8086632" y="3741373"/>
            <a:chExt cx="3779793" cy="263780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99225B-C502-340C-3226-C305E0B66736}"/>
                </a:ext>
              </a:extLst>
            </p:cNvPr>
            <p:cNvGrpSpPr/>
            <p:nvPr/>
          </p:nvGrpSpPr>
          <p:grpSpPr>
            <a:xfrm>
              <a:off x="8086632" y="3741373"/>
              <a:ext cx="3779793" cy="2637803"/>
              <a:chOff x="8202132" y="3617448"/>
              <a:chExt cx="3779793" cy="2637803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61F4CFF-3394-F265-E281-9B42CF87C8E9}"/>
                  </a:ext>
                </a:extLst>
              </p:cNvPr>
              <p:cNvSpPr/>
              <p:nvPr/>
            </p:nvSpPr>
            <p:spPr>
              <a:xfrm>
                <a:off x="9068367" y="3617448"/>
                <a:ext cx="2058750" cy="2058750"/>
              </a:xfrm>
              <a:prstGeom prst="ellipse">
                <a:avLst/>
              </a:prstGeom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3527E35-2E14-30A7-B534-9DD2A8BB0BB2}"/>
                  </a:ext>
                </a:extLst>
              </p:cNvPr>
              <p:cNvSpPr txBox="1"/>
              <p:nvPr/>
            </p:nvSpPr>
            <p:spPr>
              <a:xfrm>
                <a:off x="8990883" y="3959936"/>
                <a:ext cx="2202127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100</a:t>
                </a:r>
                <a:r>
                  <a:rPr kumimoji="0" lang="en-US" sz="35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%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5" name="Title 2">
                <a:extLst>
                  <a:ext uri="{FF2B5EF4-FFF2-40B4-BE49-F238E27FC236}">
                    <a16:creationId xmlns:a16="http://schemas.microsoft.com/office/drawing/2014/main" id="{EBB7AB18-BD73-87F4-0360-36D15B43FD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2132" y="5719057"/>
                <a:ext cx="3779793" cy="5361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1800" b="1" i="0" kern="120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500">
                    <a:solidFill>
                      <a:schemeClr val="bg1"/>
                    </a:solidFill>
                  </a:rPr>
                  <a:t>Said they Got all the Right Information Leading up to Connections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A9C6559-5F04-ABC0-78FF-6F7C88305618}"/>
                </a:ext>
              </a:extLst>
            </p:cNvPr>
            <p:cNvSpPr txBox="1"/>
            <p:nvPr/>
          </p:nvSpPr>
          <p:spPr>
            <a:xfrm>
              <a:off x="9255805" y="5160653"/>
              <a:ext cx="14412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/>
                </a:rPr>
                <a:t>(Flat from 2023)</a:t>
              </a:r>
              <a:endParaRPr kumimoji="0" lang="en-US" sz="12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76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0"/>
            <a:ext cx="11039475" cy="1325563"/>
          </a:xfrm>
        </p:spPr>
        <p:txBody>
          <a:bodyPr>
            <a:normAutofit/>
          </a:bodyPr>
          <a:lstStyle/>
          <a:p>
            <a:pPr algn="l"/>
            <a:r>
              <a:rPr lang="en-US" sz="2500" b="1"/>
              <a:t>Please rate your overall satisfaction with each of the following on a scale from 1 to 5 (with 1 being the lowest and 5 being the highest):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93C845B4-EC16-A6AE-6681-73B847C0C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504721"/>
              </p:ext>
            </p:extLst>
          </p:nvPr>
        </p:nvGraphicFramePr>
        <p:xfrm>
          <a:off x="2226090" y="1170105"/>
          <a:ext cx="5416442" cy="558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460">
                  <a:extLst>
                    <a:ext uri="{9D8B030D-6E8A-4147-A177-3AD203B41FA5}">
                      <a16:colId xmlns:a16="http://schemas.microsoft.com/office/drawing/2014/main" val="2370427921"/>
                    </a:ext>
                  </a:extLst>
                </a:gridCol>
                <a:gridCol w="2479982">
                  <a:extLst>
                    <a:ext uri="{9D8B030D-6E8A-4147-A177-3AD203B41FA5}">
                      <a16:colId xmlns:a16="http://schemas.microsoft.com/office/drawing/2014/main" val="3311285725"/>
                    </a:ext>
                  </a:extLst>
                </a:gridCol>
              </a:tblGrid>
              <a:tr h="361128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Area of Event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Weighted Average (1 – 5)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071854255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Women’s Luncheon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5.0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27457937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On-Site Registration Process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4.93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00174886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Helpfulness of </a:t>
                      </a:r>
                      <a:r>
                        <a:rPr lang="en-US" sz="1400" err="1"/>
                        <a:t>iPipeline</a:t>
                      </a:r>
                      <a:r>
                        <a:rPr lang="en-US" sz="1400"/>
                        <a:t> Staff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4.88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59591971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Keynote Presentations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4.87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60240628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General Session Content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39345595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Pre-Event Registration Process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43312923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Breakout Session Duration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481084006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Opening Reception at SeaWorld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4.79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794509056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Exhibitor Reception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4.73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93138555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Company Exposure/Branding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4.69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92349401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Networking Time During Conference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4.65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002175221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Lunch in the Exhibit Hall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4.65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787858807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Pre-Event Communications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703461142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Breakfast in the Exhibit Hall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4.56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185969651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Connections Event Website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4.53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28091385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Breakout Session Content</a:t>
                      </a:r>
                    </a:p>
                  </a:txBody>
                  <a:tcPr marL="103180" marR="103180" marT="51590" marB="515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4.50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73911987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EAD81DA-57FD-A1B9-E342-53B8D229856C}"/>
              </a:ext>
            </a:extLst>
          </p:cNvPr>
          <p:cNvSpPr/>
          <p:nvPr/>
        </p:nvSpPr>
        <p:spPr>
          <a:xfrm>
            <a:off x="6115881" y="1571625"/>
            <a:ext cx="574766" cy="51411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0E0C59A-7257-5F15-6FAE-1E29E3DD20DF}"/>
              </a:ext>
            </a:extLst>
          </p:cNvPr>
          <p:cNvSpPr/>
          <p:nvPr/>
        </p:nvSpPr>
        <p:spPr>
          <a:xfrm rot="10800000">
            <a:off x="6832494" y="1530585"/>
            <a:ext cx="413737" cy="33976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F280B6E-88BD-C649-1B42-C8569865E9EF}"/>
              </a:ext>
            </a:extLst>
          </p:cNvPr>
          <p:cNvSpPr/>
          <p:nvPr/>
        </p:nvSpPr>
        <p:spPr>
          <a:xfrm rot="10800000">
            <a:off x="6826515" y="6411042"/>
            <a:ext cx="413736" cy="33976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CB909E8-86F8-256B-521A-BED5041D2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213129"/>
              </p:ext>
            </p:extLst>
          </p:nvPr>
        </p:nvGraphicFramePr>
        <p:xfrm>
          <a:off x="7708826" y="1170105"/>
          <a:ext cx="2708221" cy="558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8221">
                  <a:extLst>
                    <a:ext uri="{9D8B030D-6E8A-4147-A177-3AD203B41FA5}">
                      <a16:colId xmlns:a16="http://schemas.microsoft.com/office/drawing/2014/main" val="3954446157"/>
                    </a:ext>
                  </a:extLst>
                </a:gridCol>
              </a:tblGrid>
              <a:tr h="353895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2023 Scores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33508666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N/A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307857424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4.89 (+.04 / +.82%)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605214749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4.69 (+.19 / +4.05%)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668393036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4.56 (+.31 / +6.8%)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576293648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4.0 (+.80 / +20%)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188882786"/>
                  </a:ext>
                </a:extLst>
              </a:tr>
              <a:tr h="32830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4.63 (+.17 / +3.67%)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102448797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4.56 (+.24 / +5.26%)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86443268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4.40 (+.39 / +8.86%)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227669799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4.44 (+.29 / +6.53%)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941868093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4.44 (+.25 / +5.63%)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939156796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4.38 (+.27 / +6.16%)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651959789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4.63 (+.02 / +.43%)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060308594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4.67 (-.07 / -1.5%)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4113984347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4.60 (-.04 / -.87%)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3755945841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4.57 (-.04 / -.88%)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24295439"/>
                  </a:ext>
                </a:extLst>
              </a:tr>
              <a:tr h="324864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4.47 (+.03 / +.67%)</a:t>
                      </a:r>
                    </a:p>
                  </a:txBody>
                  <a:tcPr marL="103180" marR="103180" marT="51590" marB="51590" anchor="ctr"/>
                </a:tc>
                <a:extLst>
                  <a:ext uri="{0D108BD9-81ED-4DB2-BD59-A6C34878D82A}">
                    <a16:rowId xmlns:a16="http://schemas.microsoft.com/office/drawing/2014/main" val="1921192269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5A7D4DE5-7004-4A45-AB8F-EEE1736BD017}"/>
              </a:ext>
            </a:extLst>
          </p:cNvPr>
          <p:cNvGrpSpPr/>
          <p:nvPr/>
        </p:nvGrpSpPr>
        <p:grpSpPr>
          <a:xfrm>
            <a:off x="9883056" y="1935898"/>
            <a:ext cx="131708" cy="4729698"/>
            <a:chOff x="9883056" y="1935898"/>
            <a:chExt cx="131708" cy="4729698"/>
          </a:xfrm>
        </p:grpSpPr>
        <p:sp>
          <p:nvSpPr>
            <p:cNvPr id="9" name="Arrow: Left 8">
              <a:extLst>
                <a:ext uri="{FF2B5EF4-FFF2-40B4-BE49-F238E27FC236}">
                  <a16:creationId xmlns:a16="http://schemas.microsoft.com/office/drawing/2014/main" id="{4E4B6B81-4FB3-DB33-D824-5BF717E93DA9}"/>
                </a:ext>
              </a:extLst>
            </p:cNvPr>
            <p:cNvSpPr/>
            <p:nvPr/>
          </p:nvSpPr>
          <p:spPr>
            <a:xfrm rot="5400000">
              <a:off x="9874398" y="2286000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578F47BA-5F6E-8CD1-32FB-0A118FFA3C69}"/>
                </a:ext>
              </a:extLst>
            </p:cNvPr>
            <p:cNvSpPr/>
            <p:nvPr/>
          </p:nvSpPr>
          <p:spPr>
            <a:xfrm rot="5400000">
              <a:off x="9874398" y="2609286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Left 12">
              <a:extLst>
                <a:ext uri="{FF2B5EF4-FFF2-40B4-BE49-F238E27FC236}">
                  <a16:creationId xmlns:a16="http://schemas.microsoft.com/office/drawing/2014/main" id="{36DCDDCB-431F-DCC9-0B31-3213B4F27A62}"/>
                </a:ext>
              </a:extLst>
            </p:cNvPr>
            <p:cNvSpPr/>
            <p:nvPr/>
          </p:nvSpPr>
          <p:spPr>
            <a:xfrm rot="5400000">
              <a:off x="9874398" y="2935456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Left 13">
              <a:extLst>
                <a:ext uri="{FF2B5EF4-FFF2-40B4-BE49-F238E27FC236}">
                  <a16:creationId xmlns:a16="http://schemas.microsoft.com/office/drawing/2014/main" id="{3ADB7515-44AE-8869-4E7C-FDD5EA432474}"/>
                </a:ext>
              </a:extLst>
            </p:cNvPr>
            <p:cNvSpPr/>
            <p:nvPr/>
          </p:nvSpPr>
          <p:spPr>
            <a:xfrm rot="5400000">
              <a:off x="9874398" y="3260650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FCD1A57F-6D37-4E1E-FD11-CC083C25DFF2}"/>
                </a:ext>
              </a:extLst>
            </p:cNvPr>
            <p:cNvSpPr/>
            <p:nvPr/>
          </p:nvSpPr>
          <p:spPr>
            <a:xfrm rot="5400000">
              <a:off x="9874398" y="3585844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Left 15">
              <a:extLst>
                <a:ext uri="{FF2B5EF4-FFF2-40B4-BE49-F238E27FC236}">
                  <a16:creationId xmlns:a16="http://schemas.microsoft.com/office/drawing/2014/main" id="{C6557AF3-0067-2D21-4489-A4938E77520D}"/>
                </a:ext>
              </a:extLst>
            </p:cNvPr>
            <p:cNvSpPr/>
            <p:nvPr/>
          </p:nvSpPr>
          <p:spPr>
            <a:xfrm rot="5400000">
              <a:off x="9874398" y="3926409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Left 16">
              <a:extLst>
                <a:ext uri="{FF2B5EF4-FFF2-40B4-BE49-F238E27FC236}">
                  <a16:creationId xmlns:a16="http://schemas.microsoft.com/office/drawing/2014/main" id="{A3E86F19-8A25-29F7-B1DF-810AB0B7CCAF}"/>
                </a:ext>
              </a:extLst>
            </p:cNvPr>
            <p:cNvSpPr/>
            <p:nvPr/>
          </p:nvSpPr>
          <p:spPr>
            <a:xfrm rot="5400000">
              <a:off x="9874398" y="4249513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35F3C851-5D79-8122-F58B-0DAE4648A89F}"/>
                </a:ext>
              </a:extLst>
            </p:cNvPr>
            <p:cNvSpPr/>
            <p:nvPr/>
          </p:nvSpPr>
          <p:spPr>
            <a:xfrm rot="5400000">
              <a:off x="9874398" y="4558376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Left 18">
              <a:extLst>
                <a:ext uri="{FF2B5EF4-FFF2-40B4-BE49-F238E27FC236}">
                  <a16:creationId xmlns:a16="http://schemas.microsoft.com/office/drawing/2014/main" id="{4C9D2730-F0CE-5C24-C2DA-1474C630CC84}"/>
                </a:ext>
              </a:extLst>
            </p:cNvPr>
            <p:cNvSpPr/>
            <p:nvPr/>
          </p:nvSpPr>
          <p:spPr>
            <a:xfrm rot="5400000">
              <a:off x="9865254" y="4899901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Left 19">
              <a:extLst>
                <a:ext uri="{FF2B5EF4-FFF2-40B4-BE49-F238E27FC236}">
                  <a16:creationId xmlns:a16="http://schemas.microsoft.com/office/drawing/2014/main" id="{F8810A14-AA40-0A3C-0512-7793F45114C8}"/>
                </a:ext>
              </a:extLst>
            </p:cNvPr>
            <p:cNvSpPr/>
            <p:nvPr/>
          </p:nvSpPr>
          <p:spPr>
            <a:xfrm rot="5400000">
              <a:off x="9874398" y="5225095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804FECD7-0AA4-8800-FCDC-02E9F165EA51}"/>
                </a:ext>
              </a:extLst>
            </p:cNvPr>
            <p:cNvSpPr/>
            <p:nvPr/>
          </p:nvSpPr>
          <p:spPr>
            <a:xfrm rot="5400000">
              <a:off x="9877158" y="6527990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506DB2DC-E2C6-A8D9-476A-E4E9523485ED}"/>
                </a:ext>
              </a:extLst>
            </p:cNvPr>
            <p:cNvSpPr/>
            <p:nvPr/>
          </p:nvSpPr>
          <p:spPr>
            <a:xfrm rot="16200000">
              <a:off x="9874398" y="6194159"/>
              <a:ext cx="155408" cy="11980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Left 23">
              <a:extLst>
                <a:ext uri="{FF2B5EF4-FFF2-40B4-BE49-F238E27FC236}">
                  <a16:creationId xmlns:a16="http://schemas.microsoft.com/office/drawing/2014/main" id="{645DA448-7269-0998-E904-2499114D2906}"/>
                </a:ext>
              </a:extLst>
            </p:cNvPr>
            <p:cNvSpPr/>
            <p:nvPr/>
          </p:nvSpPr>
          <p:spPr>
            <a:xfrm rot="16200000">
              <a:off x="9874398" y="5550289"/>
              <a:ext cx="155408" cy="11980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row: Left 6">
              <a:extLst>
                <a:ext uri="{FF2B5EF4-FFF2-40B4-BE49-F238E27FC236}">
                  <a16:creationId xmlns:a16="http://schemas.microsoft.com/office/drawing/2014/main" id="{9A4FADC4-51A3-D99B-C292-DBB251CAC36B}"/>
                </a:ext>
              </a:extLst>
            </p:cNvPr>
            <p:cNvSpPr/>
            <p:nvPr/>
          </p:nvSpPr>
          <p:spPr>
            <a:xfrm rot="16200000">
              <a:off x="9874398" y="5869002"/>
              <a:ext cx="155408" cy="119804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Left 24">
              <a:extLst>
                <a:ext uri="{FF2B5EF4-FFF2-40B4-BE49-F238E27FC236}">
                  <a16:creationId xmlns:a16="http://schemas.microsoft.com/office/drawing/2014/main" id="{CF2A6B8E-C8AC-2BFA-F550-623827C41A91}"/>
                </a:ext>
              </a:extLst>
            </p:cNvPr>
            <p:cNvSpPr/>
            <p:nvPr/>
          </p:nvSpPr>
          <p:spPr>
            <a:xfrm rot="5400000">
              <a:off x="9874398" y="1953700"/>
              <a:ext cx="155408" cy="119804"/>
            </a:xfrm>
            <a:prstGeom prst="lef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BAA7970-3474-53CD-3525-1FE255C42817}"/>
              </a:ext>
            </a:extLst>
          </p:cNvPr>
          <p:cNvSpPr/>
          <p:nvPr/>
        </p:nvSpPr>
        <p:spPr>
          <a:xfrm rot="5400000">
            <a:off x="8909030" y="3164134"/>
            <a:ext cx="242785" cy="16444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D7B810-49E5-850B-C505-A5DEEC61C256}"/>
              </a:ext>
            </a:extLst>
          </p:cNvPr>
          <p:cNvSpPr/>
          <p:nvPr/>
        </p:nvSpPr>
        <p:spPr>
          <a:xfrm rot="5400000">
            <a:off x="8915421" y="2182644"/>
            <a:ext cx="242785" cy="16444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93D45F-A58B-1324-B324-41E4F11934C8}"/>
              </a:ext>
            </a:extLst>
          </p:cNvPr>
          <p:cNvSpPr/>
          <p:nvPr/>
        </p:nvSpPr>
        <p:spPr>
          <a:xfrm rot="5400000">
            <a:off x="8909029" y="1856474"/>
            <a:ext cx="242785" cy="164447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531AB8-6E85-0539-AA85-2BC9568ED605}"/>
              </a:ext>
            </a:extLst>
          </p:cNvPr>
          <p:cNvSpPr/>
          <p:nvPr/>
        </p:nvSpPr>
        <p:spPr>
          <a:xfrm rot="5400000">
            <a:off x="8915421" y="4787952"/>
            <a:ext cx="242785" cy="16444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D8BDD6-5969-156F-0408-DE82D68CA07E}"/>
              </a:ext>
            </a:extLst>
          </p:cNvPr>
          <p:cNvSpPr/>
          <p:nvPr/>
        </p:nvSpPr>
        <p:spPr>
          <a:xfrm rot="5400000">
            <a:off x="8915421" y="5116190"/>
            <a:ext cx="242785" cy="16444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B8B01E-0171-66C7-1D14-5198CD1A3B69}"/>
              </a:ext>
            </a:extLst>
          </p:cNvPr>
          <p:cNvSpPr/>
          <p:nvPr/>
        </p:nvSpPr>
        <p:spPr>
          <a:xfrm rot="5400000">
            <a:off x="8909028" y="5444428"/>
            <a:ext cx="242785" cy="164447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D84606-0ADE-6CCD-81DC-B1C6B3D7AEBD}"/>
              </a:ext>
            </a:extLst>
          </p:cNvPr>
          <p:cNvSpPr txBox="1"/>
          <p:nvPr/>
        </p:nvSpPr>
        <p:spPr>
          <a:xfrm>
            <a:off x="213968" y="3413117"/>
            <a:ext cx="17592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4"/>
                </a:solidFill>
              </a:rPr>
              <a:t>2023 Spread:</a:t>
            </a:r>
          </a:p>
          <a:p>
            <a:pPr algn="ctr"/>
            <a:endParaRPr lang="en-US" b="1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</a:rPr>
              <a:t>High: 4.89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Low: 4.00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Sponsor/Partner Open-Ended Responses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2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EA1C38-4779-820A-B9B4-F6D1DE056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E55683-B926-856A-0C34-5A7BA4AD4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4FAD4-2141-37EF-F0FE-FCCF2036583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15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/>
              <a:t>Conference Themes  |  Internal 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4B148-395E-C897-F2B1-FFD6E8DAC3D6}"/>
              </a:ext>
            </a:extLst>
          </p:cNvPr>
          <p:cNvSpPr txBox="1"/>
          <p:nvPr/>
        </p:nvSpPr>
        <p:spPr>
          <a:xfrm>
            <a:off x="1770881" y="1456244"/>
            <a:ext cx="95375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Partnering with our clients to solve their most complex business challenges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through our network of digital, market-leading, secure, and innovative solutions for the </a:t>
            </a:r>
            <a:r>
              <a:rPr lang="en-US" sz="2000">
                <a:solidFill>
                  <a:schemeClr val="bg1"/>
                </a:solidFill>
              </a:rPr>
              <a:t>Life Insurance, Financial Services, and Wealth Management industries. </a:t>
            </a:r>
            <a:br>
              <a:rPr lang="en-US" sz="2000">
                <a:solidFill>
                  <a:schemeClr val="bg1"/>
                </a:solidFill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Continued investment in our </a:t>
            </a:r>
            <a:r>
              <a:rPr lang="en-US" sz="2000" b="1">
                <a:solidFill>
                  <a:schemeClr val="accent1"/>
                </a:solidFill>
              </a:rPr>
              <a:t>end-to-end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technology to empower digitization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and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reduce the overall use of paper,</a:t>
            </a:r>
            <a:r>
              <a:rPr lang="en-US" sz="2000">
                <a:solidFill>
                  <a:schemeClr val="bg1"/>
                </a:solidFill>
              </a:rPr>
              <a:t> showcasing our dedication to social and environmental activities. 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29 years of experience, strong financial backing, and a dedicated focus on our deep client relationships, providing them lifetime support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in their digital journey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 protect more families.</a:t>
            </a:r>
          </a:p>
        </p:txBody>
      </p:sp>
      <p:pic>
        <p:nvPicPr>
          <p:cNvPr id="8" name="Picture 7" descr="A group of women sitting together smiling&#10;&#10;Description automatically generated">
            <a:extLst>
              <a:ext uri="{FF2B5EF4-FFF2-40B4-BE49-F238E27FC236}">
                <a16:creationId xmlns:a16="http://schemas.microsoft.com/office/drawing/2014/main" id="{2F01A0CB-130B-EB29-674E-5317F35F0A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13"/>
          <a:stretch/>
        </p:blipFill>
        <p:spPr>
          <a:xfrm>
            <a:off x="1860858" y="5356835"/>
            <a:ext cx="1936247" cy="130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CD557ACD-C24C-3426-EEB1-6404595CB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315" y="5356835"/>
            <a:ext cx="1936247" cy="1309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oup of people sitting in chairs watching a presentation&#10;&#10;Description automatically generated">
            <a:extLst>
              <a:ext uri="{FF2B5EF4-FFF2-40B4-BE49-F238E27FC236}">
                <a16:creationId xmlns:a16="http://schemas.microsoft.com/office/drawing/2014/main" id="{D92A343F-9600-FEDB-43A1-EE89348B88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8"/>
          <a:stretch/>
        </p:blipFill>
        <p:spPr>
          <a:xfrm>
            <a:off x="6255772" y="5356834"/>
            <a:ext cx="2031638" cy="13184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group of women sitting at tables&#10;&#10;Description automatically generated">
            <a:extLst>
              <a:ext uri="{FF2B5EF4-FFF2-40B4-BE49-F238E27FC236}">
                <a16:creationId xmlns:a16="http://schemas.microsoft.com/office/drawing/2014/main" id="{B49E0F04-63F5-8B20-0146-EE2273B72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620" y="5355771"/>
            <a:ext cx="1990083" cy="1318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57553C1-1219-DDF9-BD12-FFF8AB598694}"/>
              </a:ext>
            </a:extLst>
          </p:cNvPr>
          <p:cNvSpPr/>
          <p:nvPr/>
        </p:nvSpPr>
        <p:spPr>
          <a:xfrm>
            <a:off x="990600" y="1604393"/>
            <a:ext cx="657225" cy="657225"/>
          </a:xfrm>
          <a:prstGeom prst="ellipse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CCF08-2AE6-65A4-F618-105E2D42607F}"/>
              </a:ext>
            </a:extLst>
          </p:cNvPr>
          <p:cNvSpPr txBox="1"/>
          <p:nvPr/>
        </p:nvSpPr>
        <p:spPr>
          <a:xfrm>
            <a:off x="1107636" y="1630676"/>
            <a:ext cx="4226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862D5-FAA7-4652-41C7-465DCFD82757}"/>
              </a:ext>
            </a:extLst>
          </p:cNvPr>
          <p:cNvGrpSpPr/>
          <p:nvPr/>
        </p:nvGrpSpPr>
        <p:grpSpPr>
          <a:xfrm>
            <a:off x="990600" y="2928368"/>
            <a:ext cx="657225" cy="657225"/>
            <a:chOff x="990600" y="2928368"/>
            <a:chExt cx="657225" cy="65722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69F365-A28B-6497-1B90-88BD875105E0}"/>
                </a:ext>
              </a:extLst>
            </p:cNvPr>
            <p:cNvSpPr/>
            <p:nvPr/>
          </p:nvSpPr>
          <p:spPr>
            <a:xfrm>
              <a:off x="990600" y="2928368"/>
              <a:ext cx="657225" cy="657225"/>
            </a:xfrm>
            <a:prstGeom prst="ellipse">
              <a:avLst/>
            </a:prstGeom>
            <a:solidFill>
              <a:schemeClr val="accent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F848AF-DAE9-4C6C-0032-173AA8683618}"/>
                </a:ext>
              </a:extLst>
            </p:cNvPr>
            <p:cNvSpPr txBox="1"/>
            <p:nvPr/>
          </p:nvSpPr>
          <p:spPr>
            <a:xfrm>
              <a:off x="1107636" y="2930269"/>
              <a:ext cx="4226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E5D25C-774B-1724-C910-32AD6D9BDC60}"/>
              </a:ext>
            </a:extLst>
          </p:cNvPr>
          <p:cNvGrpSpPr/>
          <p:nvPr/>
        </p:nvGrpSpPr>
        <p:grpSpPr>
          <a:xfrm>
            <a:off x="993363" y="4252343"/>
            <a:ext cx="657225" cy="657225"/>
            <a:chOff x="993363" y="4252343"/>
            <a:chExt cx="657225" cy="65722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20D53C-94F5-CCC1-44BC-BDE425DCA7B4}"/>
                </a:ext>
              </a:extLst>
            </p:cNvPr>
            <p:cNvSpPr/>
            <p:nvPr/>
          </p:nvSpPr>
          <p:spPr>
            <a:xfrm>
              <a:off x="993363" y="4252343"/>
              <a:ext cx="657225" cy="657225"/>
            </a:xfrm>
            <a:prstGeom prst="ellipse">
              <a:avLst/>
            </a:prstGeom>
            <a:solidFill>
              <a:schemeClr val="accent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885C54-34AD-CD20-14C9-3F778597F988}"/>
                </a:ext>
              </a:extLst>
            </p:cNvPr>
            <p:cNvSpPr txBox="1"/>
            <p:nvPr/>
          </p:nvSpPr>
          <p:spPr>
            <a:xfrm>
              <a:off x="1110399" y="4254244"/>
              <a:ext cx="4226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  <a:endParaRPr kumimoji="0" lang="en-US" sz="35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034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332201" y="540573"/>
            <a:ext cx="11527598" cy="2888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What Did You Like Most About Connections?</a:t>
            </a:r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27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3" name="Picture 2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8F650049-CA58-6F43-BEB7-A685F1CF9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4299" y="154800"/>
            <a:ext cx="13273848" cy="666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4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7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498677" y="838200"/>
            <a:ext cx="11527598" cy="2888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Is There Anything Else You’d Like to Share </a:t>
            </a:r>
            <a:br>
              <a:rPr lang="en-US" sz="4700" b="1">
                <a:solidFill>
                  <a:schemeClr val="tx2"/>
                </a:solidFill>
              </a:rPr>
            </a:br>
            <a:r>
              <a:rPr lang="en-US" sz="4700" b="1">
                <a:solidFill>
                  <a:schemeClr val="tx2"/>
                </a:solidFill>
              </a:rPr>
              <a:t>About Your Experience at Connections?</a:t>
            </a:r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768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pic>
        <p:nvPicPr>
          <p:cNvPr id="3" name="Picture 2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07905047-76B2-D1FF-5F30-7872B8181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6274" y="-173967"/>
            <a:ext cx="13154024" cy="66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4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Fun Tidbits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7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95" y="1981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Connections 2024 Fun Tidbits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25114-E2E4-6E87-62D7-3130A5504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2516D9-CA1F-FCFD-6142-168B6FD92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8FDA616-D4FE-6B08-C696-874230675F26}"/>
              </a:ext>
            </a:extLst>
          </p:cNvPr>
          <p:cNvGrpSpPr/>
          <p:nvPr/>
        </p:nvGrpSpPr>
        <p:grpSpPr>
          <a:xfrm>
            <a:off x="36860" y="1095725"/>
            <a:ext cx="4143756" cy="1751839"/>
            <a:chOff x="36860" y="1606093"/>
            <a:chExt cx="4143756" cy="1751839"/>
          </a:xfrm>
        </p:grpSpPr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2937B545-D011-3763-540D-7BC391B766E5}"/>
                </a:ext>
              </a:extLst>
            </p:cNvPr>
            <p:cNvSpPr txBox="1">
              <a:spLocks/>
            </p:cNvSpPr>
            <p:nvPr/>
          </p:nvSpPr>
          <p:spPr>
            <a:xfrm>
              <a:off x="36860" y="2821738"/>
              <a:ext cx="4143756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Two Customers Already “Self Nominated” for 2025 Awards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1500" i="1">
                  <a:solidFill>
                    <a:schemeClr val="accent3"/>
                  </a:solidFill>
                </a:rPr>
                <a:t>(DBS &amp; OneAmerica)</a:t>
              </a:r>
            </a:p>
          </p:txBody>
        </p:sp>
        <p:pic>
          <p:nvPicPr>
            <p:cNvPr id="6" name="Graphic 5" descr="Ribbon with solid fill">
              <a:extLst>
                <a:ext uri="{FF2B5EF4-FFF2-40B4-BE49-F238E27FC236}">
                  <a16:creationId xmlns:a16="http://schemas.microsoft.com/office/drawing/2014/main" id="{9BD2FD21-0636-A0E7-58DC-70A948E7D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51538" y="1606093"/>
              <a:ext cx="914400" cy="9144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CA84DA-2F00-704F-F664-5922D7F4D4AC}"/>
              </a:ext>
            </a:extLst>
          </p:cNvPr>
          <p:cNvGrpSpPr/>
          <p:nvPr/>
        </p:nvGrpSpPr>
        <p:grpSpPr>
          <a:xfrm>
            <a:off x="4426891" y="1098054"/>
            <a:ext cx="3753853" cy="1637367"/>
            <a:chOff x="4426891" y="1608422"/>
            <a:chExt cx="3753853" cy="1637367"/>
          </a:xfrm>
        </p:grpSpPr>
        <p:sp>
          <p:nvSpPr>
            <p:cNvPr id="20" name="Title 2">
              <a:extLst>
                <a:ext uri="{FF2B5EF4-FFF2-40B4-BE49-F238E27FC236}">
                  <a16:creationId xmlns:a16="http://schemas.microsoft.com/office/drawing/2014/main" id="{03C1C7AA-D88F-A2D9-A452-7AE7A431D4B3}"/>
                </a:ext>
              </a:extLst>
            </p:cNvPr>
            <p:cNvSpPr txBox="1">
              <a:spLocks/>
            </p:cNvSpPr>
            <p:nvPr/>
          </p:nvSpPr>
          <p:spPr>
            <a:xfrm>
              <a:off x="4426891" y="2709595"/>
              <a:ext cx="3753853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Surpassed 17,000 LinkedIn Followers while Onsite (5.16)</a:t>
              </a:r>
            </a:p>
          </p:txBody>
        </p:sp>
        <p:pic>
          <p:nvPicPr>
            <p:cNvPr id="9" name="Graphic 8" descr="Online Network with solid fill">
              <a:extLst>
                <a:ext uri="{FF2B5EF4-FFF2-40B4-BE49-F238E27FC236}">
                  <a16:creationId xmlns:a16="http://schemas.microsoft.com/office/drawing/2014/main" id="{C45B193F-4413-0F73-DF3B-D1D07B08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16940" y="1608422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75804E-1546-0DDE-AD5D-D44CF566839C}"/>
              </a:ext>
            </a:extLst>
          </p:cNvPr>
          <p:cNvGrpSpPr/>
          <p:nvPr/>
        </p:nvGrpSpPr>
        <p:grpSpPr>
          <a:xfrm>
            <a:off x="8597611" y="1095725"/>
            <a:ext cx="3230632" cy="1800224"/>
            <a:chOff x="8597611" y="1606093"/>
            <a:chExt cx="3230632" cy="1800224"/>
          </a:xfrm>
        </p:grpSpPr>
        <p:sp>
          <p:nvSpPr>
            <p:cNvPr id="21" name="Title 2">
              <a:extLst>
                <a:ext uri="{FF2B5EF4-FFF2-40B4-BE49-F238E27FC236}">
                  <a16:creationId xmlns:a16="http://schemas.microsoft.com/office/drawing/2014/main" id="{B1A3B956-C030-681E-158A-F6C65BA6BF08}"/>
                </a:ext>
              </a:extLst>
            </p:cNvPr>
            <p:cNvSpPr txBox="1">
              <a:spLocks/>
            </p:cNvSpPr>
            <p:nvPr/>
          </p:nvSpPr>
          <p:spPr>
            <a:xfrm>
              <a:off x="8597611" y="2491918"/>
              <a:ext cx="3230632" cy="9143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13 New BGA Buzz Subscriptions Received</a:t>
              </a:r>
            </a:p>
          </p:txBody>
        </p:sp>
        <p:pic>
          <p:nvPicPr>
            <p:cNvPr id="13" name="Graphic 12" descr="Thumbs up sign with solid fill">
              <a:extLst>
                <a:ext uri="{FF2B5EF4-FFF2-40B4-BE49-F238E27FC236}">
                  <a16:creationId xmlns:a16="http://schemas.microsoft.com/office/drawing/2014/main" id="{5F20241F-2B7C-9741-D8B6-128D1F9EF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55727" y="1606093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9B3913-E7FB-C313-58D0-B11BA9D7894B}"/>
              </a:ext>
            </a:extLst>
          </p:cNvPr>
          <p:cNvGrpSpPr/>
          <p:nvPr/>
        </p:nvGrpSpPr>
        <p:grpSpPr>
          <a:xfrm>
            <a:off x="411945" y="3168953"/>
            <a:ext cx="3230631" cy="1518380"/>
            <a:chOff x="411945" y="3966412"/>
            <a:chExt cx="3230631" cy="1518380"/>
          </a:xfrm>
        </p:grpSpPr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47410F18-CECF-88C9-0778-D03DF73E96F9}"/>
                </a:ext>
              </a:extLst>
            </p:cNvPr>
            <p:cNvSpPr txBox="1">
              <a:spLocks/>
            </p:cNvSpPr>
            <p:nvPr/>
          </p:nvSpPr>
          <p:spPr>
            <a:xfrm>
              <a:off x="411945" y="4948598"/>
              <a:ext cx="3230631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6 Video Customer Testimonials Acquired</a:t>
              </a:r>
            </a:p>
          </p:txBody>
        </p:sp>
        <p:pic>
          <p:nvPicPr>
            <p:cNvPr id="17" name="Graphic 16" descr="Rating with solid fill">
              <a:extLst>
                <a:ext uri="{FF2B5EF4-FFF2-40B4-BE49-F238E27FC236}">
                  <a16:creationId xmlns:a16="http://schemas.microsoft.com/office/drawing/2014/main" id="{DCB7BCE3-8BA4-A2CC-4101-5F5A3776F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70060" y="3966412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589C4D6-8503-C942-290B-8C744474B34F}"/>
              </a:ext>
            </a:extLst>
          </p:cNvPr>
          <p:cNvGrpSpPr/>
          <p:nvPr/>
        </p:nvGrpSpPr>
        <p:grpSpPr>
          <a:xfrm>
            <a:off x="4501780" y="3137330"/>
            <a:ext cx="3383825" cy="1871647"/>
            <a:chOff x="4501780" y="3934789"/>
            <a:chExt cx="3383825" cy="1871647"/>
          </a:xfrm>
        </p:grpSpPr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F19CB2CF-E5F4-B0E9-FDAB-DBE3392A51A6}"/>
                </a:ext>
              </a:extLst>
            </p:cNvPr>
            <p:cNvSpPr txBox="1">
              <a:spLocks/>
            </p:cNvSpPr>
            <p:nvPr/>
          </p:nvSpPr>
          <p:spPr>
            <a:xfrm>
              <a:off x="4501780" y="4892036"/>
              <a:ext cx="338382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11 Additional Breakout Sessions Offered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1500">
                  <a:solidFill>
                    <a:schemeClr val="bg1"/>
                  </a:solidFill>
                </a:rPr>
                <a:t>(46 vs 35)</a:t>
              </a:r>
            </a:p>
          </p:txBody>
        </p:sp>
        <p:pic>
          <p:nvPicPr>
            <p:cNvPr id="32" name="Graphic 31" descr="Presentation with org chart with solid fill">
              <a:extLst>
                <a:ext uri="{FF2B5EF4-FFF2-40B4-BE49-F238E27FC236}">
                  <a16:creationId xmlns:a16="http://schemas.microsoft.com/office/drawing/2014/main" id="{5028FC59-4F3B-523C-966C-1E9FDAD4C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36492" y="3934789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9E5E2AB-5A23-B320-7AB5-467198456523}"/>
              </a:ext>
            </a:extLst>
          </p:cNvPr>
          <p:cNvGrpSpPr/>
          <p:nvPr/>
        </p:nvGrpSpPr>
        <p:grpSpPr>
          <a:xfrm>
            <a:off x="8597611" y="3094633"/>
            <a:ext cx="3230632" cy="1632590"/>
            <a:chOff x="8597611" y="3892092"/>
            <a:chExt cx="3230632" cy="1632590"/>
          </a:xfrm>
        </p:grpSpPr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8BE56C88-E0E1-344A-08F0-BEC0758A2C7D}"/>
                </a:ext>
              </a:extLst>
            </p:cNvPr>
            <p:cNvSpPr txBox="1">
              <a:spLocks/>
            </p:cNvSpPr>
            <p:nvPr/>
          </p:nvSpPr>
          <p:spPr>
            <a:xfrm>
              <a:off x="8597611" y="4988488"/>
              <a:ext cx="3230632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15 Additional Industry Presenters/Companies</a:t>
              </a:r>
            </a:p>
          </p:txBody>
        </p:sp>
        <p:pic>
          <p:nvPicPr>
            <p:cNvPr id="34" name="Graphic 33" descr="Lecturer with solid fill">
              <a:extLst>
                <a:ext uri="{FF2B5EF4-FFF2-40B4-BE49-F238E27FC236}">
                  <a16:creationId xmlns:a16="http://schemas.microsoft.com/office/drawing/2014/main" id="{460CD51F-E4AD-C516-D0A7-1C34A4F11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55727" y="3892092"/>
              <a:ext cx="914400" cy="9144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DF3FC8-9620-4979-B6C8-7D65655D8680}"/>
              </a:ext>
            </a:extLst>
          </p:cNvPr>
          <p:cNvGrpSpPr/>
          <p:nvPr/>
        </p:nvGrpSpPr>
        <p:grpSpPr>
          <a:xfrm>
            <a:off x="4426891" y="5164989"/>
            <a:ext cx="3536895" cy="1693011"/>
            <a:chOff x="4426891" y="5164989"/>
            <a:chExt cx="3536895" cy="1693011"/>
          </a:xfrm>
        </p:grpSpPr>
        <p:sp>
          <p:nvSpPr>
            <p:cNvPr id="42" name="Title 2">
              <a:extLst>
                <a:ext uri="{FF2B5EF4-FFF2-40B4-BE49-F238E27FC236}">
                  <a16:creationId xmlns:a16="http://schemas.microsoft.com/office/drawing/2014/main" id="{550A0B94-A3FF-F237-0292-D695D31E6F26}"/>
                </a:ext>
              </a:extLst>
            </p:cNvPr>
            <p:cNvSpPr txBox="1">
              <a:spLocks/>
            </p:cNvSpPr>
            <p:nvPr/>
          </p:nvSpPr>
          <p:spPr>
            <a:xfrm>
              <a:off x="4426891" y="5943600"/>
              <a:ext cx="353689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29,500+ LinkedIn Post Impressions Week of Event</a:t>
              </a:r>
              <a:endParaRPr lang="en-US" sz="1500">
                <a:solidFill>
                  <a:schemeClr val="bg1"/>
                </a:solidFill>
              </a:endParaRPr>
            </a:p>
          </p:txBody>
        </p:sp>
        <p:pic>
          <p:nvPicPr>
            <p:cNvPr id="45" name="Graphic 44" descr="Quotes with solid fill">
              <a:extLst>
                <a:ext uri="{FF2B5EF4-FFF2-40B4-BE49-F238E27FC236}">
                  <a16:creationId xmlns:a16="http://schemas.microsoft.com/office/drawing/2014/main" id="{B7D49227-4F1D-7EED-FC8C-BBA834CE0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38800" y="516498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403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49" y="129182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Salesforce Opportunities</a:t>
            </a:r>
            <a:endParaRPr lang="en-US" b="1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99840-16FE-ED54-C91F-C93554851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F20DB-892B-5724-4D6A-EE2B9BBA5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C2E7EA-D2F3-065E-A7E8-F47D5C89D979}"/>
              </a:ext>
            </a:extLst>
          </p:cNvPr>
          <p:cNvSpPr txBox="1"/>
          <p:nvPr/>
        </p:nvSpPr>
        <p:spPr>
          <a:xfrm>
            <a:off x="539457" y="1795574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</a:rPr>
              <a:t>26</a:t>
            </a:r>
            <a:r>
              <a:rPr lang="en-US" sz="2400" b="1" i="0" u="none" strike="noStrike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Opportunities Totaling +$</a:t>
            </a:r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</a:rPr>
              <a:t>4.3M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19EE21-4770-AD9E-0C38-7EAB6A77D0CB}"/>
              </a:ext>
            </a:extLst>
          </p:cNvPr>
          <p:cNvSpPr txBox="1"/>
          <p:nvPr/>
        </p:nvSpPr>
        <p:spPr>
          <a:xfrm>
            <a:off x="539457" y="2573183"/>
            <a:ext cx="56708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4 </a:t>
            </a:r>
            <a:r>
              <a:rPr lang="en-US" sz="2000">
                <a:solidFill>
                  <a:schemeClr val="bg1"/>
                </a:solidFill>
                <a:latin typeface="Montserrat" panose="00000500000000000000" pitchFamily="2" charset="0"/>
              </a:rPr>
              <a:t>Demonstrations</a:t>
            </a:r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 - $588,247.50</a:t>
            </a:r>
          </a:p>
          <a:p>
            <a:pPr algn="l" rtl="0" fontAlgn="base"/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7 </a:t>
            </a:r>
            <a:r>
              <a:rPr lang="en-US" sz="2000">
                <a:solidFill>
                  <a:schemeClr val="bg1"/>
                </a:solidFill>
                <a:latin typeface="Montserrat" panose="00000500000000000000" pitchFamily="2" charset="0"/>
              </a:rPr>
              <a:t>Prequalified - </a:t>
            </a:r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$1,511,477.50</a:t>
            </a:r>
          </a:p>
          <a:p>
            <a:pPr algn="l" rtl="0" fontAlgn="base"/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7 </a:t>
            </a:r>
            <a:r>
              <a:rPr lang="en-US" sz="2000">
                <a:solidFill>
                  <a:schemeClr val="bg1"/>
                </a:solidFill>
                <a:latin typeface="Montserrat" panose="00000500000000000000" pitchFamily="2" charset="0"/>
              </a:rPr>
              <a:t>Proposal </a:t>
            </a:r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– $590,617.62</a:t>
            </a:r>
          </a:p>
          <a:p>
            <a:pPr algn="l" rtl="0" fontAlgn="base"/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8 </a:t>
            </a:r>
            <a:r>
              <a:rPr lang="en-US" sz="2000">
                <a:solidFill>
                  <a:schemeClr val="bg1"/>
                </a:solidFill>
                <a:latin typeface="Montserrat" panose="00000500000000000000" pitchFamily="2" charset="0"/>
              </a:rPr>
              <a:t>Qualified</a:t>
            </a:r>
            <a:r>
              <a:rPr lang="en-US" sz="2000" b="1">
                <a:solidFill>
                  <a:schemeClr val="bg1"/>
                </a:solidFill>
                <a:latin typeface="Montserrat" panose="00000500000000000000" pitchFamily="2" charset="0"/>
              </a:rPr>
              <a:t> – $1,632,736.79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FE65C60-1431-FB8C-3127-A58D802167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100590"/>
              </p:ext>
            </p:extLst>
          </p:nvPr>
        </p:nvGraphicFramePr>
        <p:xfrm>
          <a:off x="5392132" y="1178351"/>
          <a:ext cx="6920925" cy="3836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F48C7F5-DB63-6AC5-95C6-30DE151B9E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1680978"/>
              </p:ext>
            </p:extLst>
          </p:nvPr>
        </p:nvGraphicFramePr>
        <p:xfrm>
          <a:off x="5392132" y="1277644"/>
          <a:ext cx="6551597" cy="443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BE35794-EEE4-859B-BF22-0C105C4F58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40960"/>
              </p:ext>
            </p:extLst>
          </p:nvPr>
        </p:nvGraphicFramePr>
        <p:xfrm>
          <a:off x="5804678" y="1392019"/>
          <a:ext cx="5900804" cy="4627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197695B-98FD-FF9B-94A0-41AFDF5887FE}"/>
              </a:ext>
            </a:extLst>
          </p:cNvPr>
          <p:cNvSpPr txBox="1"/>
          <p:nvPr/>
        </p:nvSpPr>
        <p:spPr>
          <a:xfrm>
            <a:off x="663282" y="4279033"/>
            <a:ext cx="3770495" cy="1384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 fontAlgn="base"/>
            <a:r>
              <a:rPr lang="en-US" sz="2800" b="1">
                <a:solidFill>
                  <a:schemeClr val="bg1"/>
                </a:solidFill>
                <a:latin typeface="Montserrat ExtraBold" panose="00000900000000000000" pitchFamily="2" charset="0"/>
              </a:rPr>
              <a:t>9X ROI (Currently)</a:t>
            </a:r>
            <a:br>
              <a:rPr lang="en-US" sz="2800" b="1">
                <a:solidFill>
                  <a:schemeClr val="bg1"/>
                </a:solidFill>
                <a:latin typeface="Montserrat ExtraBold" panose="00000900000000000000" pitchFamily="2" charset="0"/>
              </a:rPr>
            </a:br>
            <a:r>
              <a:rPr lang="en-US" sz="2800" b="1">
                <a:solidFill>
                  <a:schemeClr val="bg1"/>
                </a:solidFill>
                <a:latin typeface="Montserrat ExtraBold" panose="00000900000000000000" pitchFamily="2" charset="0"/>
              </a:rPr>
              <a:t>&amp;</a:t>
            </a:r>
          </a:p>
          <a:p>
            <a:pPr algn="ctr" fontAlgn="base"/>
            <a:r>
              <a:rPr lang="en-US" sz="2800" b="1">
                <a:solidFill>
                  <a:schemeClr val="bg1"/>
                </a:solidFill>
                <a:latin typeface="Montserrat ExtraBold" panose="00000900000000000000" pitchFamily="2" charset="0"/>
              </a:rPr>
              <a:t>+430% from 2023 </a:t>
            </a:r>
          </a:p>
        </p:txBody>
      </p:sp>
    </p:spTree>
    <p:extLst>
      <p:ext uri="{BB962C8B-B14F-4D97-AF65-F5344CB8AC3E}">
        <p14:creationId xmlns:p14="http://schemas.microsoft.com/office/powerpoint/2010/main" val="422083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100" b="1">
                <a:solidFill>
                  <a:schemeClr val="tx2"/>
                </a:solidFill>
              </a:rPr>
              <a:t>Connections 2025 &amp; Beyond 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  <a:p>
            <a:pPr algn="l"/>
            <a:r>
              <a:rPr lang="en-US" sz="2600" b="1">
                <a:solidFill>
                  <a:schemeClr val="tx2"/>
                </a:solidFill>
              </a:rPr>
              <a:t>Jared Bruley</a:t>
            </a:r>
          </a:p>
        </p:txBody>
      </p:sp>
    </p:spTree>
    <p:extLst>
      <p:ext uri="{BB962C8B-B14F-4D97-AF65-F5344CB8AC3E}">
        <p14:creationId xmlns:p14="http://schemas.microsoft.com/office/powerpoint/2010/main" val="1588116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0"/>
            <a:ext cx="11039475" cy="1325563"/>
          </a:xfrm>
        </p:spPr>
        <p:txBody>
          <a:bodyPr/>
          <a:lstStyle/>
          <a:p>
            <a:pPr algn="l"/>
            <a:r>
              <a:rPr lang="en-US" b="1"/>
              <a:t>Connections 2025 &amp; Beyond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CB395F7-06DD-5727-C99D-CC8DB9D4CDFD}"/>
              </a:ext>
            </a:extLst>
          </p:cNvPr>
          <p:cNvGrpSpPr/>
          <p:nvPr/>
        </p:nvGrpSpPr>
        <p:grpSpPr>
          <a:xfrm>
            <a:off x="2051379" y="1823168"/>
            <a:ext cx="3753853" cy="1749510"/>
            <a:chOff x="2051380" y="1717970"/>
            <a:chExt cx="3753853" cy="1749510"/>
          </a:xfrm>
        </p:grpSpPr>
        <p:sp>
          <p:nvSpPr>
            <p:cNvPr id="9" name="Title 2">
              <a:extLst>
                <a:ext uri="{FF2B5EF4-FFF2-40B4-BE49-F238E27FC236}">
                  <a16:creationId xmlns:a16="http://schemas.microsoft.com/office/drawing/2014/main" id="{72BBE791-6F9A-AA5B-8F7E-3331A07D62B5}"/>
                </a:ext>
              </a:extLst>
            </p:cNvPr>
            <p:cNvSpPr txBox="1">
              <a:spLocks/>
            </p:cNvSpPr>
            <p:nvPr/>
          </p:nvSpPr>
          <p:spPr>
            <a:xfrm>
              <a:off x="2051380" y="2931286"/>
              <a:ext cx="3753853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2025 Detailed Execution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Plan Built by End of June</a:t>
              </a:r>
            </a:p>
            <a:p>
              <a:pPr algn="ctr"/>
              <a:r>
                <a:rPr lang="en-US" sz="1500" i="1">
                  <a:solidFill>
                    <a:schemeClr val="accent4"/>
                  </a:solidFill>
                </a:rPr>
                <a:t>(Already In Progress)</a:t>
              </a:r>
            </a:p>
          </p:txBody>
        </p:sp>
        <p:pic>
          <p:nvPicPr>
            <p:cNvPr id="20" name="Graphic 19" descr="Checklist with solid fill">
              <a:extLst>
                <a:ext uri="{FF2B5EF4-FFF2-40B4-BE49-F238E27FC236}">
                  <a16:creationId xmlns:a16="http://schemas.microsoft.com/office/drawing/2014/main" id="{1510C5E7-C9B4-EB39-C692-EF61CAEA6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71106" y="1717970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91FA63-30AB-78B8-FCE6-C260001B47B8}"/>
              </a:ext>
            </a:extLst>
          </p:cNvPr>
          <p:cNvGrpSpPr/>
          <p:nvPr/>
        </p:nvGrpSpPr>
        <p:grpSpPr>
          <a:xfrm>
            <a:off x="6386770" y="1868084"/>
            <a:ext cx="4143756" cy="1686286"/>
            <a:chOff x="6386769" y="1783523"/>
            <a:chExt cx="4143756" cy="1686286"/>
          </a:xfrm>
        </p:grpSpPr>
        <p:sp>
          <p:nvSpPr>
            <p:cNvPr id="6" name="Title 2">
              <a:extLst>
                <a:ext uri="{FF2B5EF4-FFF2-40B4-BE49-F238E27FC236}">
                  <a16:creationId xmlns:a16="http://schemas.microsoft.com/office/drawing/2014/main" id="{CEB8124A-7CB6-B102-B746-E5F4E76D1475}"/>
                </a:ext>
              </a:extLst>
            </p:cNvPr>
            <p:cNvSpPr txBox="1">
              <a:spLocks/>
            </p:cNvSpPr>
            <p:nvPr/>
          </p:nvSpPr>
          <p:spPr>
            <a:xfrm>
              <a:off x="6386769" y="2933615"/>
              <a:ext cx="4143756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2025 Creative/Look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Finalized by Mid-July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1500" i="1">
                  <a:solidFill>
                    <a:schemeClr val="accent4"/>
                  </a:solidFill>
                </a:rPr>
                <a:t>(Already In Progress)</a:t>
              </a:r>
            </a:p>
          </p:txBody>
        </p:sp>
        <p:pic>
          <p:nvPicPr>
            <p:cNvPr id="22" name="Graphic 21" descr="Palette with solid fill">
              <a:extLst>
                <a:ext uri="{FF2B5EF4-FFF2-40B4-BE49-F238E27FC236}">
                  <a16:creationId xmlns:a16="http://schemas.microsoft.com/office/drawing/2014/main" id="{CAB49DD1-5CC7-E3E4-A2A8-F45A26AE8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01447" y="1783523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DFE6A61-E5CC-573C-1CAD-9307F64D020F}"/>
              </a:ext>
            </a:extLst>
          </p:cNvPr>
          <p:cNvGrpSpPr/>
          <p:nvPr/>
        </p:nvGrpSpPr>
        <p:grpSpPr>
          <a:xfrm>
            <a:off x="2312990" y="4064795"/>
            <a:ext cx="3230632" cy="1890711"/>
            <a:chOff x="2173788" y="4095751"/>
            <a:chExt cx="3230632" cy="1890711"/>
          </a:xfrm>
        </p:grpSpPr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6128E7FD-7DB0-882C-84C7-DE9E7D858AFD}"/>
                </a:ext>
              </a:extLst>
            </p:cNvPr>
            <p:cNvSpPr txBox="1">
              <a:spLocks/>
            </p:cNvSpPr>
            <p:nvPr/>
          </p:nvSpPr>
          <p:spPr>
            <a:xfrm>
              <a:off x="2173788" y="5072063"/>
              <a:ext cx="3230632" cy="9143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2026 &amp; 2027 Venue Recommendations Shared by End of July</a:t>
              </a:r>
            </a:p>
          </p:txBody>
        </p:sp>
        <p:pic>
          <p:nvPicPr>
            <p:cNvPr id="24" name="Graphic 23" descr="Remote work with solid fill">
              <a:extLst>
                <a:ext uri="{FF2B5EF4-FFF2-40B4-BE49-F238E27FC236}">
                  <a16:creationId xmlns:a16="http://schemas.microsoft.com/office/drawing/2014/main" id="{AB0506ED-149C-3920-36F5-6AC507ED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471106" y="4095751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6E4D1A-C61A-802E-1C10-7C583303D9C8}"/>
              </a:ext>
            </a:extLst>
          </p:cNvPr>
          <p:cNvGrpSpPr/>
          <p:nvPr/>
        </p:nvGrpSpPr>
        <p:grpSpPr>
          <a:xfrm>
            <a:off x="6772686" y="4095751"/>
            <a:ext cx="3371922" cy="1890711"/>
            <a:chOff x="6772686" y="4095751"/>
            <a:chExt cx="3371922" cy="1890711"/>
          </a:xfrm>
        </p:grpSpPr>
        <p:sp>
          <p:nvSpPr>
            <p:cNvPr id="17" name="Title 2">
              <a:extLst>
                <a:ext uri="{FF2B5EF4-FFF2-40B4-BE49-F238E27FC236}">
                  <a16:creationId xmlns:a16="http://schemas.microsoft.com/office/drawing/2014/main" id="{CC81EB89-1F1F-4518-DE11-557404D4A74F}"/>
                </a:ext>
              </a:extLst>
            </p:cNvPr>
            <p:cNvSpPr txBox="1">
              <a:spLocks/>
            </p:cNvSpPr>
            <p:nvPr/>
          </p:nvSpPr>
          <p:spPr>
            <a:xfrm>
              <a:off x="6772686" y="5072063"/>
              <a:ext cx="3371922" cy="9143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2025 “Call for Speakers” &amp; Steering Committee Launch Mid-August</a:t>
              </a:r>
            </a:p>
          </p:txBody>
        </p:sp>
        <p:pic>
          <p:nvPicPr>
            <p:cNvPr id="26" name="Graphic 25" descr="Megaphone with solid fill">
              <a:extLst>
                <a:ext uri="{FF2B5EF4-FFF2-40B4-BE49-F238E27FC236}">
                  <a16:creationId xmlns:a16="http://schemas.microsoft.com/office/drawing/2014/main" id="{0C32217D-B066-5980-7BCD-9866F101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01447" y="409575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90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100" b="1">
                <a:solidFill>
                  <a:schemeClr val="tx2"/>
                </a:solidFill>
              </a:rPr>
              <a:t>Closing Thoughts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  <a:p>
            <a:pPr algn="l"/>
            <a:r>
              <a:rPr lang="en-US" sz="2600" b="1">
                <a:solidFill>
                  <a:schemeClr val="tx2"/>
                </a:solidFill>
              </a:rPr>
              <a:t>Jared Bruley &amp; Christin DeLuzio</a:t>
            </a:r>
          </a:p>
        </p:txBody>
      </p:sp>
    </p:spTree>
    <p:extLst>
      <p:ext uri="{BB962C8B-B14F-4D97-AF65-F5344CB8AC3E}">
        <p14:creationId xmlns:p14="http://schemas.microsoft.com/office/powerpoint/2010/main" val="280097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95" y="1981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Final Registration Numbers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25114-E2E4-6E87-62D7-3130A5504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2516D9-CA1F-FCFD-6142-168B6FD92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6316102"/>
              </p:ext>
            </p:extLst>
          </p:nvPr>
        </p:nvGraphicFramePr>
        <p:xfrm>
          <a:off x="663930" y="1149644"/>
          <a:ext cx="6462055" cy="5182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5C97564-4F3F-055F-59A1-597429350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780247"/>
              </p:ext>
            </p:extLst>
          </p:nvPr>
        </p:nvGraphicFramePr>
        <p:xfrm>
          <a:off x="7125985" y="2519420"/>
          <a:ext cx="4823972" cy="1569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1484">
                  <a:extLst>
                    <a:ext uri="{9D8B030D-6E8A-4147-A177-3AD203B41FA5}">
                      <a16:colId xmlns:a16="http://schemas.microsoft.com/office/drawing/2014/main" val="2711218481"/>
                    </a:ext>
                  </a:extLst>
                </a:gridCol>
                <a:gridCol w="1338709">
                  <a:extLst>
                    <a:ext uri="{9D8B030D-6E8A-4147-A177-3AD203B41FA5}">
                      <a16:colId xmlns:a16="http://schemas.microsoft.com/office/drawing/2014/main" val="3260341322"/>
                    </a:ext>
                  </a:extLst>
                </a:gridCol>
                <a:gridCol w="1653779">
                  <a:extLst>
                    <a:ext uri="{9D8B030D-6E8A-4147-A177-3AD203B41FA5}">
                      <a16:colId xmlns:a16="http://schemas.microsoft.com/office/drawing/2014/main" val="4257667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Type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# of Attendees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# of Unique Companies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561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BGA/IMO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59 </a:t>
                      </a:r>
                      <a:r>
                        <a:rPr lang="en-US" sz="1200">
                          <a:solidFill>
                            <a:srgbClr val="1E1A4F"/>
                          </a:solidFill>
                        </a:rPr>
                        <a:t>(20% increase)</a:t>
                      </a:r>
                      <a:endParaRPr lang="en-US" sz="1400">
                        <a:solidFill>
                          <a:srgbClr val="1E1A4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9817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Carrier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47 </a:t>
                      </a:r>
                      <a:r>
                        <a:rPr lang="en-US" sz="1200">
                          <a:solidFill>
                            <a:srgbClr val="1E1A4F"/>
                          </a:solidFill>
                        </a:rPr>
                        <a:t>(24% increase)</a:t>
                      </a:r>
                      <a:endParaRPr lang="en-US" sz="1400">
                        <a:solidFill>
                          <a:srgbClr val="1E1A4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4987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Financial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>
                          <a:solidFill>
                            <a:srgbClr val="1E1A4F"/>
                          </a:solidFill>
                          <a:latin typeface="+mn-lt"/>
                          <a:ea typeface="+mn-ea"/>
                          <a:cs typeface="+mn-cs"/>
                        </a:rPr>
                        <a:t>24 </a:t>
                      </a:r>
                      <a:r>
                        <a:rPr lang="en-US" sz="1200" kern="1200">
                          <a:solidFill>
                            <a:srgbClr val="1E1A4F"/>
                          </a:solidFill>
                          <a:latin typeface="+mn-lt"/>
                          <a:ea typeface="+mn-ea"/>
                          <a:cs typeface="+mn-cs"/>
                        </a:rPr>
                        <a:t>(9% increase)</a:t>
                      </a:r>
                      <a:endParaRPr lang="en-US" sz="1400" kern="1200">
                        <a:solidFill>
                          <a:srgbClr val="1E1A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363923"/>
                  </a:ext>
                </a:extLst>
              </a:tr>
            </a:tbl>
          </a:graphicData>
        </a:graphic>
      </p:graphicFrame>
      <p:sp>
        <p:nvSpPr>
          <p:cNvPr id="18" name="Title 5">
            <a:extLst>
              <a:ext uri="{FF2B5EF4-FFF2-40B4-BE49-F238E27FC236}">
                <a16:creationId xmlns:a16="http://schemas.microsoft.com/office/drawing/2014/main" id="{DEF82CBB-3FF7-B28C-0003-1F386CFA5443}"/>
              </a:ext>
            </a:extLst>
          </p:cNvPr>
          <p:cNvSpPr txBox="1">
            <a:spLocks/>
          </p:cNvSpPr>
          <p:nvPr/>
        </p:nvSpPr>
        <p:spPr>
          <a:xfrm>
            <a:off x="7041401" y="2247892"/>
            <a:ext cx="4054729" cy="538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none" baseline="0">
                <a:solidFill>
                  <a:schemeClr val="tx1"/>
                </a:solidFill>
                <a:latin typeface="+mj-lt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1400" b="1">
                <a:solidFill>
                  <a:schemeClr val="bg1"/>
                </a:solidFill>
              </a:rPr>
              <a:t>2024 Final Status*: 308 Attendees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F573A7-8859-DF10-83D3-AA880E28A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37932"/>
              </p:ext>
            </p:extLst>
          </p:nvPr>
        </p:nvGraphicFramePr>
        <p:xfrm>
          <a:off x="7125985" y="4349149"/>
          <a:ext cx="4579497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8666">
                  <a:extLst>
                    <a:ext uri="{9D8B030D-6E8A-4147-A177-3AD203B41FA5}">
                      <a16:colId xmlns:a16="http://schemas.microsoft.com/office/drawing/2014/main" val="2711218481"/>
                    </a:ext>
                  </a:extLst>
                </a:gridCol>
                <a:gridCol w="1270864">
                  <a:extLst>
                    <a:ext uri="{9D8B030D-6E8A-4147-A177-3AD203B41FA5}">
                      <a16:colId xmlns:a16="http://schemas.microsoft.com/office/drawing/2014/main" val="3260341322"/>
                    </a:ext>
                  </a:extLst>
                </a:gridCol>
                <a:gridCol w="1569967">
                  <a:extLst>
                    <a:ext uri="{9D8B030D-6E8A-4147-A177-3AD203B41FA5}">
                      <a16:colId xmlns:a16="http://schemas.microsoft.com/office/drawing/2014/main" val="4257667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Type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# of Attendees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# of Unique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561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Sponsor/Partner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6405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Guest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1E1A4F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94089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3071BA6-9E97-CA9F-54B0-E1EF2CA9D8BC}"/>
              </a:ext>
            </a:extLst>
          </p:cNvPr>
          <p:cNvSpPr/>
          <p:nvPr/>
        </p:nvSpPr>
        <p:spPr>
          <a:xfrm>
            <a:off x="10334822" y="3016584"/>
            <a:ext cx="1216563" cy="2876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AAAC7A-5FAC-FF89-6AD8-81263B45E9B2}"/>
              </a:ext>
            </a:extLst>
          </p:cNvPr>
          <p:cNvSpPr/>
          <p:nvPr/>
        </p:nvSpPr>
        <p:spPr>
          <a:xfrm>
            <a:off x="10334822" y="3372055"/>
            <a:ext cx="1216563" cy="2876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047775-E05F-5133-377B-72BFB26DCE3B}"/>
              </a:ext>
            </a:extLst>
          </p:cNvPr>
          <p:cNvSpPr/>
          <p:nvPr/>
        </p:nvSpPr>
        <p:spPr>
          <a:xfrm>
            <a:off x="10334822" y="3772722"/>
            <a:ext cx="1216563" cy="2876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6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0"/>
            <a:ext cx="11039475" cy="1325563"/>
          </a:xfrm>
        </p:spPr>
        <p:txBody>
          <a:bodyPr/>
          <a:lstStyle/>
          <a:p>
            <a:pPr algn="l"/>
            <a:r>
              <a:rPr lang="en-US" b="1"/>
              <a:t>Closing Thoughts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18643-80E3-37B6-3436-F39935959BD6}"/>
              </a:ext>
            </a:extLst>
          </p:cNvPr>
          <p:cNvSpPr txBox="1"/>
          <p:nvPr/>
        </p:nvSpPr>
        <p:spPr>
          <a:xfrm>
            <a:off x="914400" y="1326703"/>
            <a:ext cx="109632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Overall, Connections 2024 was executed and implemented well – very positive feedback from attendees, sponsors, and </a:t>
            </a:r>
            <a:r>
              <a:rPr lang="en-US" sz="2200" err="1">
                <a:solidFill>
                  <a:schemeClr val="bg1"/>
                </a:solidFill>
              </a:rPr>
              <a:t>iPipeline</a:t>
            </a:r>
            <a:r>
              <a:rPr lang="en-US" sz="2200">
                <a:solidFill>
                  <a:schemeClr val="bg1"/>
                </a:solidFill>
              </a:rPr>
              <a:t> staff</a:t>
            </a:r>
          </a:p>
          <a:p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Continue to leverage, optimize, and improve best practices implemented for 2024 into 2025</a:t>
            </a:r>
            <a:br>
              <a:rPr lang="en-US" sz="2200">
                <a:solidFill>
                  <a:schemeClr val="bg1"/>
                </a:solidFill>
              </a:rPr>
            </a:br>
            <a:r>
              <a:rPr lang="en-US" sz="2200">
                <a:solidFill>
                  <a:schemeClr val="bg1"/>
                </a:solidFill>
              </a:rPr>
              <a:t>(Early-Bird Pricing, Steering Committee, Session Reviews, Executive Committee)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Areas of opportunity for the business to continue to strengthen breakout session content and ensure proper balance of delivering content to match attendee expectations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Further evaluate and build-out deeper Wealth Management track/offerings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Launch “Call for Speakers” for deeper industry representation on content/topics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Event team will leverage feedback from survey and build and optimize event into 2025</a:t>
            </a:r>
          </a:p>
        </p:txBody>
      </p:sp>
    </p:spTree>
    <p:extLst>
      <p:ext uri="{BB962C8B-B14F-4D97-AF65-F5344CB8AC3E}">
        <p14:creationId xmlns:p14="http://schemas.microsoft.com/office/powerpoint/2010/main" val="41299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Sponsorship Update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C0D0D4-3528-9328-F6C5-8966F515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608" y="941293"/>
            <a:ext cx="4799340" cy="549213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12BF7B-1DE9-B1D4-8D44-70AAA7C38171}"/>
              </a:ext>
            </a:extLst>
          </p:cNvPr>
          <p:cNvSpPr txBox="1"/>
          <p:nvPr/>
        </p:nvSpPr>
        <p:spPr>
          <a:xfrm>
            <a:off x="1150947" y="2228828"/>
            <a:ext cx="3917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27 Sponsors </a:t>
            </a:r>
          </a:p>
          <a:p>
            <a:pPr algn="ctr"/>
            <a:endParaRPr lang="en-US" sz="2800" b="1">
              <a:solidFill>
                <a:schemeClr val="bg1"/>
              </a:solidFill>
            </a:endParaRP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Sponsor Sales: </a:t>
            </a:r>
          </a:p>
          <a:p>
            <a:pPr algn="ctr"/>
            <a:r>
              <a:rPr lang="en-US" sz="2800" b="1">
                <a:solidFill>
                  <a:schemeClr val="accent4"/>
                </a:solidFill>
              </a:rPr>
              <a:t>$173,850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99840-16FE-ED54-C91F-C93554851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F20DB-892B-5724-4D6A-EE2B9BBA5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56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Educational Lineup @ A Glance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9BF0D-F9FC-3BC0-20E8-4A75B554DD08}"/>
              </a:ext>
            </a:extLst>
          </p:cNvPr>
          <p:cNvSpPr txBox="1"/>
          <p:nvPr/>
        </p:nvSpPr>
        <p:spPr>
          <a:xfrm>
            <a:off x="3541517" y="3753994"/>
            <a:ext cx="218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b="1">
                <a:solidFill>
                  <a:schemeClr val="bg1"/>
                </a:solidFill>
              </a:rPr>
              <a:t>Hours of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Educational Content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10164B-73A2-826B-F08D-EECB94FCE175}"/>
              </a:ext>
            </a:extLst>
          </p:cNvPr>
          <p:cNvSpPr txBox="1"/>
          <p:nvPr/>
        </p:nvSpPr>
        <p:spPr>
          <a:xfrm>
            <a:off x="9687147" y="3753995"/>
            <a:ext cx="2185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noProof="0">
                <a:solidFill>
                  <a:schemeClr val="bg1"/>
                </a:solidFill>
              </a:rPr>
              <a:t>3</a:t>
            </a:r>
            <a:r>
              <a:rPr lang="en-US" b="1" baseline="30000" noProof="0">
                <a:solidFill>
                  <a:schemeClr val="bg1"/>
                </a:solidFill>
              </a:rPr>
              <a:t>rd</a:t>
            </a:r>
            <a:r>
              <a:rPr lang="en-US" b="1" noProof="0">
                <a:solidFill>
                  <a:schemeClr val="bg1"/>
                </a:solidFill>
              </a:rPr>
              <a:t> Party Speakers from 36 Companies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9413D-C185-5DBD-97C9-4FFF83D62B8D}"/>
              </a:ext>
            </a:extLst>
          </p:cNvPr>
          <p:cNvSpPr txBox="1"/>
          <p:nvPr/>
        </p:nvSpPr>
        <p:spPr>
          <a:xfrm>
            <a:off x="6471754" y="3753995"/>
            <a:ext cx="2570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noProof="0">
                <a:solidFill>
                  <a:schemeClr val="bg1"/>
                </a:solidFill>
              </a:rPr>
              <a:t>Total</a:t>
            </a:r>
            <a:br>
              <a:rPr lang="en-US" b="1" noProof="0">
                <a:solidFill>
                  <a:schemeClr val="bg1"/>
                </a:solidFill>
              </a:rPr>
            </a:br>
            <a:r>
              <a:rPr lang="en-US" b="1" noProof="0">
                <a:solidFill>
                  <a:schemeClr val="bg1"/>
                </a:solidFill>
              </a:rPr>
              <a:t>Speakers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A850B-3085-CF24-8190-81CE7136976C}"/>
              </a:ext>
            </a:extLst>
          </p:cNvPr>
          <p:cNvSpPr txBox="1"/>
          <p:nvPr/>
        </p:nvSpPr>
        <p:spPr>
          <a:xfrm>
            <a:off x="334200" y="3753995"/>
            <a:ext cx="2532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noProof="0">
                <a:solidFill>
                  <a:schemeClr val="bg1"/>
                </a:solidFill>
              </a:rPr>
              <a:t>Breakout Sessions</a:t>
            </a:r>
            <a:br>
              <a:rPr lang="en-US" b="1" noProof="0">
                <a:solidFill>
                  <a:schemeClr val="bg1"/>
                </a:solidFill>
              </a:rPr>
            </a:br>
            <a:r>
              <a:rPr lang="en-US" b="1" i="1" noProof="0">
                <a:solidFill>
                  <a:schemeClr val="bg1"/>
                </a:solidFill>
              </a:rPr>
              <a:t>Carrier | BGA | Wealth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7306C6-EE89-E6F3-D621-5087ECEC5326}"/>
              </a:ext>
            </a:extLst>
          </p:cNvPr>
          <p:cNvSpPr/>
          <p:nvPr/>
        </p:nvSpPr>
        <p:spPr>
          <a:xfrm>
            <a:off x="858922" y="2122779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cap="none" spc="0">
                <a:ln/>
                <a:solidFill>
                  <a:schemeClr val="accent1"/>
                </a:solidFill>
                <a:effectLst/>
              </a:rPr>
              <a:t>46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025AED-44EE-EDDA-45EE-689C530DDDEE}"/>
              </a:ext>
            </a:extLst>
          </p:cNvPr>
          <p:cNvSpPr/>
          <p:nvPr/>
        </p:nvSpPr>
        <p:spPr>
          <a:xfrm>
            <a:off x="3768035" y="2122779"/>
            <a:ext cx="196239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cap="none" spc="0">
                <a:ln/>
                <a:solidFill>
                  <a:schemeClr val="accent1"/>
                </a:solidFill>
                <a:effectLst/>
              </a:rPr>
              <a:t>35</a:t>
            </a:r>
            <a:r>
              <a:rPr lang="en-US" sz="7500" b="1" cap="none" spc="0">
                <a:ln/>
                <a:solidFill>
                  <a:schemeClr val="accent1"/>
                </a:solidFill>
                <a:effectLst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F0D91A-C7D4-48DF-735F-8E2BEE9A8C07}"/>
              </a:ext>
            </a:extLst>
          </p:cNvPr>
          <p:cNvSpPr/>
          <p:nvPr/>
        </p:nvSpPr>
        <p:spPr>
          <a:xfrm>
            <a:off x="7023128" y="2122779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cap="none" spc="0">
                <a:ln/>
                <a:solidFill>
                  <a:schemeClr val="accent1"/>
                </a:solidFill>
                <a:effectLst/>
              </a:rPr>
              <a:t>79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41FD86-0D60-F1E7-326D-A6909DB18B93}"/>
              </a:ext>
            </a:extLst>
          </p:cNvPr>
          <p:cNvSpPr/>
          <p:nvPr/>
        </p:nvSpPr>
        <p:spPr>
          <a:xfrm>
            <a:off x="10038573" y="2122779"/>
            <a:ext cx="148309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cap="none" spc="0">
                <a:ln/>
                <a:solidFill>
                  <a:schemeClr val="accent1"/>
                </a:solidFill>
                <a:effectLst/>
              </a:rPr>
              <a:t>40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2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95" y="1981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2024 Key Event Changes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25114-E2E4-6E87-62D7-3130A5504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2516D9-CA1F-FCFD-6142-168B6FD92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4487EF0-8562-4B65-8DAD-D6A6C805701A}"/>
              </a:ext>
            </a:extLst>
          </p:cNvPr>
          <p:cNvGrpSpPr/>
          <p:nvPr/>
        </p:nvGrpSpPr>
        <p:grpSpPr>
          <a:xfrm>
            <a:off x="485394" y="1606093"/>
            <a:ext cx="2916034" cy="1637367"/>
            <a:chOff x="485394" y="1606093"/>
            <a:chExt cx="2916034" cy="1637367"/>
          </a:xfrm>
        </p:grpSpPr>
        <p:pic>
          <p:nvPicPr>
            <p:cNvPr id="10" name="Graphic 9" descr="Monthly calendar with solid fill">
              <a:extLst>
                <a:ext uri="{FF2B5EF4-FFF2-40B4-BE49-F238E27FC236}">
                  <a16:creationId xmlns:a16="http://schemas.microsoft.com/office/drawing/2014/main" id="{A4B5E8AC-0D99-7335-A09B-1F3A3FFD4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86382" y="1606093"/>
              <a:ext cx="914400" cy="914400"/>
            </a:xfrm>
            <a:prstGeom prst="rect">
              <a:avLst/>
            </a:prstGeom>
          </p:spPr>
        </p:pic>
        <p:sp>
          <p:nvSpPr>
            <p:cNvPr id="19" name="Title 2">
              <a:extLst>
                <a:ext uri="{FF2B5EF4-FFF2-40B4-BE49-F238E27FC236}">
                  <a16:creationId xmlns:a16="http://schemas.microsoft.com/office/drawing/2014/main" id="{2937B545-D011-3763-540D-7BC391B766E5}"/>
                </a:ext>
              </a:extLst>
            </p:cNvPr>
            <p:cNvSpPr txBox="1">
              <a:spLocks/>
            </p:cNvSpPr>
            <p:nvPr/>
          </p:nvSpPr>
          <p:spPr>
            <a:xfrm>
              <a:off x="485394" y="2707266"/>
              <a:ext cx="2916034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New Dates, Location,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and Venue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790A48-33EB-2F47-8F96-2DA485875E63}"/>
              </a:ext>
            </a:extLst>
          </p:cNvPr>
          <p:cNvGrpSpPr/>
          <p:nvPr/>
        </p:nvGrpSpPr>
        <p:grpSpPr>
          <a:xfrm>
            <a:off x="4122593" y="1606093"/>
            <a:ext cx="3753853" cy="1637367"/>
            <a:chOff x="4122593" y="1606093"/>
            <a:chExt cx="3753853" cy="1637367"/>
          </a:xfrm>
        </p:grpSpPr>
        <p:pic>
          <p:nvPicPr>
            <p:cNvPr id="18" name="Graphic 17" descr="Cycle with people with solid fill">
              <a:extLst>
                <a:ext uri="{FF2B5EF4-FFF2-40B4-BE49-F238E27FC236}">
                  <a16:creationId xmlns:a16="http://schemas.microsoft.com/office/drawing/2014/main" id="{9424ED22-56A9-DC48-2E0D-AC75ED8AF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28816" y="1606093"/>
              <a:ext cx="914400" cy="914400"/>
            </a:xfrm>
            <a:prstGeom prst="rect">
              <a:avLst/>
            </a:prstGeom>
          </p:spPr>
        </p:pic>
        <p:sp>
          <p:nvSpPr>
            <p:cNvPr id="20" name="Title 2">
              <a:extLst>
                <a:ext uri="{FF2B5EF4-FFF2-40B4-BE49-F238E27FC236}">
                  <a16:creationId xmlns:a16="http://schemas.microsoft.com/office/drawing/2014/main" id="{03C1C7AA-D88F-A2D9-A452-7AE7A431D4B3}"/>
                </a:ext>
              </a:extLst>
            </p:cNvPr>
            <p:cNvSpPr txBox="1">
              <a:spLocks/>
            </p:cNvSpPr>
            <p:nvPr/>
          </p:nvSpPr>
          <p:spPr>
            <a:xfrm>
              <a:off x="4122593" y="2707266"/>
              <a:ext cx="3753853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All New Vendors and Relationships for Event Team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4A245C-9781-B7C9-F1BD-D2C87502587D}"/>
              </a:ext>
            </a:extLst>
          </p:cNvPr>
          <p:cNvGrpSpPr/>
          <p:nvPr/>
        </p:nvGrpSpPr>
        <p:grpSpPr>
          <a:xfrm>
            <a:off x="8597611" y="1606093"/>
            <a:ext cx="3230632" cy="1828799"/>
            <a:chOff x="8597611" y="1606093"/>
            <a:chExt cx="3230632" cy="1828799"/>
          </a:xfrm>
        </p:grpSpPr>
        <p:pic>
          <p:nvPicPr>
            <p:cNvPr id="8" name="Graphic 7" descr="Tag with solid fill">
              <a:extLst>
                <a:ext uri="{FF2B5EF4-FFF2-40B4-BE49-F238E27FC236}">
                  <a16:creationId xmlns:a16="http://schemas.microsoft.com/office/drawing/2014/main" id="{8966B722-D052-7F3B-0E10-ED910D5A6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55727" y="1606093"/>
              <a:ext cx="914400" cy="914400"/>
            </a:xfrm>
            <a:prstGeom prst="rect">
              <a:avLst/>
            </a:prstGeom>
          </p:spPr>
        </p:pic>
        <p:sp>
          <p:nvSpPr>
            <p:cNvPr id="21" name="Title 2">
              <a:extLst>
                <a:ext uri="{FF2B5EF4-FFF2-40B4-BE49-F238E27FC236}">
                  <a16:creationId xmlns:a16="http://schemas.microsoft.com/office/drawing/2014/main" id="{B1A3B956-C030-681E-158A-F6C65BA6BF08}"/>
                </a:ext>
              </a:extLst>
            </p:cNvPr>
            <p:cNvSpPr txBox="1">
              <a:spLocks/>
            </p:cNvSpPr>
            <p:nvPr/>
          </p:nvSpPr>
          <p:spPr>
            <a:xfrm>
              <a:off x="8597611" y="2520493"/>
              <a:ext cx="3230632" cy="9143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Early-Bird Pricing &amp; New Sponsorship Pricing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07CDF8-85CD-FFE8-9EDE-4C1D2E8A89A4}"/>
              </a:ext>
            </a:extLst>
          </p:cNvPr>
          <p:cNvGrpSpPr/>
          <p:nvPr/>
        </p:nvGrpSpPr>
        <p:grpSpPr>
          <a:xfrm>
            <a:off x="241354" y="3884735"/>
            <a:ext cx="3230631" cy="1611281"/>
            <a:chOff x="241354" y="3884735"/>
            <a:chExt cx="3230631" cy="1611281"/>
          </a:xfrm>
        </p:grpSpPr>
        <p:pic>
          <p:nvPicPr>
            <p:cNvPr id="12" name="Graphic 11" descr="Stop with solid fill">
              <a:extLst>
                <a:ext uri="{FF2B5EF4-FFF2-40B4-BE49-F238E27FC236}">
                  <a16:creationId xmlns:a16="http://schemas.microsoft.com/office/drawing/2014/main" id="{F97F9828-2F61-614E-9F31-79597B0F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86382" y="3884735"/>
              <a:ext cx="914400" cy="914400"/>
            </a:xfrm>
            <a:prstGeom prst="rect">
              <a:avLst/>
            </a:prstGeom>
          </p:spPr>
        </p:pic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47410F18-CECF-88C9-0778-D03DF73E96F9}"/>
                </a:ext>
              </a:extLst>
            </p:cNvPr>
            <p:cNvSpPr txBox="1">
              <a:spLocks/>
            </p:cNvSpPr>
            <p:nvPr/>
          </p:nvSpPr>
          <p:spPr>
            <a:xfrm>
              <a:off x="241354" y="4959822"/>
              <a:ext cx="3230631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Enforced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“No Discount” Policy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7E9F12-7962-AC36-E478-341E2F5E2AC2}"/>
              </a:ext>
            </a:extLst>
          </p:cNvPr>
          <p:cNvGrpSpPr/>
          <p:nvPr/>
        </p:nvGrpSpPr>
        <p:grpSpPr>
          <a:xfrm>
            <a:off x="4239341" y="3901436"/>
            <a:ext cx="3383825" cy="1812099"/>
            <a:chOff x="4239341" y="3901436"/>
            <a:chExt cx="3383825" cy="1812099"/>
          </a:xfrm>
        </p:grpSpPr>
        <p:pic>
          <p:nvPicPr>
            <p:cNvPr id="16" name="Graphic 15" descr="Classroom with solid fill">
              <a:extLst>
                <a:ext uri="{FF2B5EF4-FFF2-40B4-BE49-F238E27FC236}">
                  <a16:creationId xmlns:a16="http://schemas.microsoft.com/office/drawing/2014/main" id="{E6E3D9C1-20B3-081B-76CE-3A33C6C2F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518821" y="3901436"/>
              <a:ext cx="914400" cy="914400"/>
            </a:xfrm>
            <a:prstGeom prst="rect">
              <a:avLst/>
            </a:prstGeom>
          </p:spPr>
        </p:pic>
        <p:sp>
          <p:nvSpPr>
            <p:cNvPr id="23" name="Title 2">
              <a:extLst>
                <a:ext uri="{FF2B5EF4-FFF2-40B4-BE49-F238E27FC236}">
                  <a16:creationId xmlns:a16="http://schemas.microsoft.com/office/drawing/2014/main" id="{F19CB2CF-E5F4-B0E9-FDAB-DBE3392A51A6}"/>
                </a:ext>
              </a:extLst>
            </p:cNvPr>
            <p:cNvSpPr txBox="1">
              <a:spLocks/>
            </p:cNvSpPr>
            <p:nvPr/>
          </p:nvSpPr>
          <p:spPr>
            <a:xfrm>
              <a:off x="4239341" y="4799135"/>
              <a:ext cx="3383825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Wealth Breakout Sessions &amp; AFFIRM Roundtable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5AB1BE-2AB6-C308-DE22-24A4B8A5F060}"/>
              </a:ext>
            </a:extLst>
          </p:cNvPr>
          <p:cNvGrpSpPr/>
          <p:nvPr/>
        </p:nvGrpSpPr>
        <p:grpSpPr>
          <a:xfrm>
            <a:off x="8552113" y="3901436"/>
            <a:ext cx="3230631" cy="1594580"/>
            <a:chOff x="8552113" y="3901436"/>
            <a:chExt cx="3230631" cy="1594580"/>
          </a:xfrm>
        </p:grpSpPr>
        <p:pic>
          <p:nvPicPr>
            <p:cNvPr id="14" name="Graphic 13" descr="Trophy with solid fill">
              <a:extLst>
                <a:ext uri="{FF2B5EF4-FFF2-40B4-BE49-F238E27FC236}">
                  <a16:creationId xmlns:a16="http://schemas.microsoft.com/office/drawing/2014/main" id="{851176F6-65D8-9683-994F-0ADDDF747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55727" y="3901436"/>
              <a:ext cx="914400" cy="914400"/>
            </a:xfrm>
            <a:prstGeom prst="rect">
              <a:avLst/>
            </a:prstGeom>
          </p:spPr>
        </p:pic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8BE56C88-E0E1-344A-08F0-BEC0758A2C7D}"/>
                </a:ext>
              </a:extLst>
            </p:cNvPr>
            <p:cNvSpPr txBox="1">
              <a:spLocks/>
            </p:cNvSpPr>
            <p:nvPr/>
          </p:nvSpPr>
          <p:spPr>
            <a:xfrm>
              <a:off x="8552113" y="4959822"/>
              <a:ext cx="3230631" cy="5361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800" b="1" i="0" kern="12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2000">
                  <a:solidFill>
                    <a:schemeClr val="bg1"/>
                  </a:solidFill>
                </a:rPr>
                <a:t>Re-Launched Customer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Award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4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02ED8-5565-85DD-42FB-61A70FF7A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44939A-BCCA-0817-EC29-2BED8C838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72"/>
          <a:stretch/>
        </p:blipFill>
        <p:spPr>
          <a:xfrm>
            <a:off x="10747947" y="6292121"/>
            <a:ext cx="1278328" cy="5658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FBA98B-2C04-0CBB-F92F-E87E0E3713AC}"/>
              </a:ext>
            </a:extLst>
          </p:cNvPr>
          <p:cNvSpPr txBox="1">
            <a:spLocks/>
          </p:cNvSpPr>
          <p:nvPr/>
        </p:nvSpPr>
        <p:spPr>
          <a:xfrm>
            <a:off x="756129" y="2309336"/>
            <a:ext cx="11527598" cy="18010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700" b="1">
                <a:solidFill>
                  <a:schemeClr val="tx2"/>
                </a:solidFill>
              </a:rPr>
              <a:t>Post-Event Survey Results:</a:t>
            </a:r>
          </a:p>
          <a:p>
            <a:pPr algn="l"/>
            <a:r>
              <a:rPr lang="en-US" sz="4700" b="1">
                <a:solidFill>
                  <a:schemeClr val="tx2"/>
                </a:solidFill>
              </a:rPr>
              <a:t>Attendee </a:t>
            </a:r>
          </a:p>
          <a:p>
            <a:pPr algn="l"/>
            <a:endParaRPr lang="en-US" sz="4400" b="1">
              <a:solidFill>
                <a:schemeClr val="tx2"/>
              </a:solidFill>
            </a:endParaRPr>
          </a:p>
          <a:p>
            <a:pPr algn="l"/>
            <a:r>
              <a:rPr lang="en-US" sz="2600" b="1">
                <a:solidFill>
                  <a:schemeClr val="tx2"/>
                </a:solidFill>
              </a:rPr>
              <a:t>Jared Bruley</a:t>
            </a:r>
          </a:p>
        </p:txBody>
      </p:sp>
    </p:spTree>
    <p:extLst>
      <p:ext uri="{BB962C8B-B14F-4D97-AF65-F5344CB8AC3E}">
        <p14:creationId xmlns:p14="http://schemas.microsoft.com/office/powerpoint/2010/main" val="164757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51020-5380-B54F-22DA-C4C050DE7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2AFF-A4CC-4680-695D-B7DF4334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"/>
            <a:ext cx="10515600" cy="1325563"/>
          </a:xfrm>
        </p:spPr>
        <p:txBody>
          <a:bodyPr/>
          <a:lstStyle/>
          <a:p>
            <a:pPr algn="l"/>
            <a:r>
              <a:rPr lang="en-US" b="1"/>
              <a:t>Response Overview: Attendee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405A09-7255-DE61-333F-08953C90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3" t="1" b="16740"/>
          <a:stretch/>
        </p:blipFill>
        <p:spPr>
          <a:xfrm>
            <a:off x="11384691" y="6292121"/>
            <a:ext cx="641583" cy="471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7CCD75-A7A2-3ADA-4185-943314EC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076" y="6331866"/>
            <a:ext cx="370391" cy="3713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0E8E3B-38B0-6D51-7A63-6E43E4F22A5A}"/>
              </a:ext>
            </a:extLst>
          </p:cNvPr>
          <p:cNvSpPr txBox="1"/>
          <p:nvPr/>
        </p:nvSpPr>
        <p:spPr>
          <a:xfrm>
            <a:off x="1671638" y="4333187"/>
            <a:ext cx="80982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accent4"/>
                </a:solidFill>
              </a:rPr>
              <a:t>40% of Attendees Participated in Survey</a:t>
            </a:r>
            <a:br>
              <a:rPr lang="en-US" sz="2800" b="1">
                <a:solidFill>
                  <a:schemeClr val="bg1"/>
                </a:solidFill>
              </a:rPr>
            </a:br>
            <a:r>
              <a:rPr lang="en-US" sz="2000" b="1">
                <a:solidFill>
                  <a:schemeClr val="bg1"/>
                </a:solidFill>
              </a:rPr>
              <a:t>(+9% from 2023 &amp; +23% from 2022)</a:t>
            </a:r>
            <a:endParaRPr lang="en-US" sz="2000" b="1">
              <a:solidFill>
                <a:schemeClr val="accent4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88790B-CC93-76EA-375C-2D2C1BC892A1}"/>
              </a:ext>
            </a:extLst>
          </p:cNvPr>
          <p:cNvGrpSpPr/>
          <p:nvPr/>
        </p:nvGrpSpPr>
        <p:grpSpPr>
          <a:xfrm>
            <a:off x="1671638" y="2250183"/>
            <a:ext cx="8848724" cy="1664348"/>
            <a:chOff x="2436953" y="1843630"/>
            <a:chExt cx="8848724" cy="16643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18D291-3CE6-B5C1-BDCC-6DE4640DE636}"/>
                </a:ext>
              </a:extLst>
            </p:cNvPr>
            <p:cNvSpPr txBox="1"/>
            <p:nvPr/>
          </p:nvSpPr>
          <p:spPr>
            <a:xfrm>
              <a:off x="2436953" y="1843630"/>
              <a:ext cx="60293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accent4"/>
                  </a:solidFill>
                </a:rPr>
                <a:t>99 Survey Completions</a:t>
              </a: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11B3DB-070F-587C-A6C2-6531E2FEC1A0}"/>
                </a:ext>
              </a:extLst>
            </p:cNvPr>
            <p:cNvSpPr txBox="1"/>
            <p:nvPr/>
          </p:nvSpPr>
          <p:spPr>
            <a:xfrm>
              <a:off x="2436953" y="2569259"/>
              <a:ext cx="884872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Carrier: 43		 BGA/IMO: 35		 Financial Services/Wealth: 21</a:t>
              </a:r>
              <a:br>
                <a:rPr lang="en-US" sz="2000" b="1">
                  <a:solidFill>
                    <a:schemeClr val="bg1"/>
                  </a:solidFill>
                </a:rPr>
              </a:br>
              <a:r>
                <a:rPr lang="en-US" sz="1500" b="1" i="1">
                  <a:solidFill>
                    <a:schemeClr val="accent3"/>
                  </a:solidFill>
                </a:rPr>
                <a:t>43% of Responses		 36% of Responses		 21% of Responses</a:t>
              </a:r>
              <a:br>
                <a:rPr lang="en-US" sz="2000" b="1">
                  <a:solidFill>
                    <a:schemeClr val="bg1"/>
                  </a:solidFill>
                </a:rPr>
              </a:br>
              <a:endParaRPr lang="en-US" sz="20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511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nections 2024 Color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4DC1B"/>
      </a:accent1>
      <a:accent2>
        <a:srgbClr val="F5BB28"/>
      </a:accent2>
      <a:accent3>
        <a:srgbClr val="F06B23"/>
      </a:accent3>
      <a:accent4>
        <a:srgbClr val="CE0279"/>
      </a:accent4>
      <a:accent5>
        <a:srgbClr val="321C93"/>
      </a:accent5>
      <a:accent6>
        <a:srgbClr val="0E62D6"/>
      </a:accent6>
      <a:hlink>
        <a:srgbClr val="029CF2"/>
      </a:hlink>
      <a:folHlink>
        <a:srgbClr val="0E62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c0b39690-be98-4af6-9d64-662b7b29a435" xsi:nil="true"/>
    <lcf76f155ced4ddcb4097134ff3c332f xmlns="c51f1e59-462b-4fe5-a9b2-6953702f020e">
      <Terms xmlns="http://schemas.microsoft.com/office/infopath/2007/PartnerControls"/>
    </lcf76f155ced4ddcb4097134ff3c332f>
    <SharedWithUsers xmlns="c0b39690-be98-4af6-9d64-662b7b29a435">
      <UserInfo>
        <DisplayName>Kendall Borgmann</DisplayName>
        <AccountId>79</AccountId>
        <AccountType/>
      </UserInfo>
      <UserInfo>
        <DisplayName>Shruti Bist</DisplayName>
        <AccountId>15</AccountId>
        <AccountType/>
      </UserInfo>
      <UserInfo>
        <DisplayName>Lisa Shea</DisplayName>
        <AccountId>17</AccountId>
        <AccountType/>
      </UserInfo>
      <UserInfo>
        <DisplayName>Jared Bruley</DisplayName>
        <AccountId>12</AccountId>
        <AccountType/>
      </UserInfo>
      <UserInfo>
        <DisplayName>Meghan Kolp</DisplayName>
        <AccountId>18</AccountId>
        <AccountType/>
      </UserInfo>
      <UserInfo>
        <DisplayName>Carol Rath Gosser</DisplayName>
        <AccountId>22</AccountId>
        <AccountType/>
      </UserInfo>
      <UserInfo>
        <DisplayName>Christin DeLuzio</DisplayName>
        <AccountId>9</AccountId>
        <AccountType/>
      </UserInfo>
      <UserInfo>
        <DisplayName>Tamara Trammell</DisplayName>
        <AccountId>13</AccountId>
        <AccountType/>
      </UserInfo>
      <UserInfo>
        <DisplayName>John Peart</DisplayName>
        <AccountId>116</AccountId>
        <AccountType/>
      </UserInfo>
      <UserInfo>
        <DisplayName>Greg Levins</DisplayName>
        <AccountId>111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9F7BEEB829044F889C78FD0CFD93FE" ma:contentTypeVersion="16" ma:contentTypeDescription="Create a new document." ma:contentTypeScope="" ma:versionID="84ea78bd43f437bff660d4f9f70eb613">
  <xsd:schema xmlns:xsd="http://www.w3.org/2001/XMLSchema" xmlns:xs="http://www.w3.org/2001/XMLSchema" xmlns:p="http://schemas.microsoft.com/office/2006/metadata/properties" xmlns:ns1="http://schemas.microsoft.com/sharepoint/v3" xmlns:ns2="c51f1e59-462b-4fe5-a9b2-6953702f020e" xmlns:ns3="c0b39690-be98-4af6-9d64-662b7b29a435" targetNamespace="http://schemas.microsoft.com/office/2006/metadata/properties" ma:root="true" ma:fieldsID="70e64a978f141a53ed907ff274232b71" ns1:_="" ns2:_="" ns3:_="">
    <xsd:import namespace="http://schemas.microsoft.com/sharepoint/v3"/>
    <xsd:import namespace="c51f1e59-462b-4fe5-a9b2-6953702f020e"/>
    <xsd:import namespace="c0b39690-be98-4af6-9d64-662b7b29a4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f1e59-462b-4fe5-a9b2-6953702f02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61dafc63-0a11-48dd-96df-ab9f653201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b39690-be98-4af6-9d64-662b7b29a43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f557114-5b88-423b-83d4-9624498dce78}" ma:internalName="TaxCatchAll" ma:showField="CatchAllData" ma:web="c0b39690-be98-4af6-9d64-662b7b29a4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30AA25-6AC7-4CF2-9592-D0EF500796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DB74E3-39C0-430C-B72F-18CA8730D2CE}">
  <ds:schemaRefs>
    <ds:schemaRef ds:uri="http://schemas.microsoft.com/office/2006/metadata/properties"/>
    <ds:schemaRef ds:uri="c0b39690-be98-4af6-9d64-662b7b29a43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sharepoint/v3"/>
    <ds:schemaRef ds:uri="c51f1e59-462b-4fe5-a9b2-6953702f020e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DB3610F-B79F-430C-9A4B-444633F5EBFC}">
  <ds:schemaRefs>
    <ds:schemaRef ds:uri="c0b39690-be98-4af6-9d64-662b7b29a435"/>
    <ds:schemaRef ds:uri="c51f1e59-462b-4fe5-a9b2-6953702f020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</TotalTime>
  <Words>2816</Words>
  <Application>Microsoft Office PowerPoint</Application>
  <PresentationFormat>Widescreen</PresentationFormat>
  <Paragraphs>387</Paragraphs>
  <Slides>40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-apple-system</vt:lpstr>
      <vt:lpstr>Aptos</vt:lpstr>
      <vt:lpstr>Arial</vt:lpstr>
      <vt:lpstr>Calibri</vt:lpstr>
      <vt:lpstr>Calibri Light</vt:lpstr>
      <vt:lpstr>Montserrat</vt:lpstr>
      <vt:lpstr>Montserrat ExtraBold</vt:lpstr>
      <vt:lpstr>Office Theme</vt:lpstr>
      <vt:lpstr>PowerPoint Presentation</vt:lpstr>
      <vt:lpstr>PowerPoint Presentation</vt:lpstr>
      <vt:lpstr>PowerPoint Presentation</vt:lpstr>
      <vt:lpstr>Final Registration Numbers </vt:lpstr>
      <vt:lpstr>Sponsorship Update</vt:lpstr>
      <vt:lpstr>2024 Educational Lineup @ A Glance</vt:lpstr>
      <vt:lpstr>2024 Key Event Changes</vt:lpstr>
      <vt:lpstr>PowerPoint Presentation</vt:lpstr>
      <vt:lpstr>Response Overview: Attendee</vt:lpstr>
      <vt:lpstr>Attendee Executive Summary  |  General Themes</vt:lpstr>
      <vt:lpstr>Attendee Survey Results At-A-Glance</vt:lpstr>
      <vt:lpstr>Please rate your overall satisfaction with each of the following on a scale from 1 to 5 (with 1 being the lowest and 5 being the highest):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Response Overview: Sponsor/Partner</vt:lpstr>
      <vt:lpstr>Sponsor/Partner Executive Summary</vt:lpstr>
      <vt:lpstr>Sponsor Survey Results At-A-Glance</vt:lpstr>
      <vt:lpstr>Please rate your overall satisfaction with each of the following on a scale from 1 to 5 (with 1 being the lowest and 5 being the highest):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Connections 2024 Fun Tidbits</vt:lpstr>
      <vt:lpstr>Salesforce Opportunities</vt:lpstr>
      <vt:lpstr>PowerPoint Presentation</vt:lpstr>
      <vt:lpstr>Connections 2025 &amp; Beyond</vt:lpstr>
      <vt:lpstr>PowerPoint Presentation</vt:lpstr>
      <vt:lpstr>Closing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Byrne</dc:creator>
  <cp:lastModifiedBy>Jared Bruley</cp:lastModifiedBy>
  <cp:revision>3</cp:revision>
  <cp:lastPrinted>2024-06-03T13:50:06Z</cp:lastPrinted>
  <dcterms:created xsi:type="dcterms:W3CDTF">2023-07-06T14:14:30Z</dcterms:created>
  <dcterms:modified xsi:type="dcterms:W3CDTF">2024-06-24T19:03:40Z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0x010100B19F7BEEB829044F889C78FD0CFD93FE</vt:lpwstr>
  </property>
  <property fmtid="{D5CDD505-2E9C-101B-9397-08002B2CF9AE}" pid="3" name="MediaServiceImageTags">
    <vt:lpwstr/>
  </property>
</Properties>
</file>