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92" r:id="rId5"/>
    <p:sldId id="343" r:id="rId6"/>
    <p:sldId id="2473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DCCA05-4CA9-575E-5C6F-855EF85C6373}" name="Tracy Byrne" initials="TB" userId="S::tbyrne@ipipeline.com::11e66348-220f-49ad-a9a6-88b5b62990cc" providerId="AD"/>
  <p188:author id="{8369DE5A-E48A-B5D5-B30C-A9DE6ADE34D5}" name="Jared Bruley" initials="JB" userId="S::jbruley@ipipeline.com::f41f6195-9897-4a11-86ab-68bc8177a5d8" providerId="AD"/>
  <p188:author id="{3E3ECF5D-8775-CD9B-2619-5720AD5BDDC0}" name="Lisa Shea" initials="LS" userId="S::lshea@ipipeline.com::61739551-f8a4-48ee-8443-c3e23de72d23" providerId="AD"/>
  <p188:author id="{86931A8E-E7B2-2525-1D3C-CC0283D196B0}" name="Carol Rath Gosser" initials="CR" userId="S::cgosser@ipipeline.com::1a68c4ea-96f8-4637-8ebe-70f0dd907de0" providerId="AD"/>
  <p188:author id="{B2161EB4-B3B4-F309-39AC-FC9900B04ACB}" name="Meghan Kolp" initials="MK" userId="S::mkolp@ipipeline.com::76f6059d-7a11-48e9-98f6-537c26438a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28C"/>
    <a:srgbClr val="0C4679"/>
    <a:srgbClr val="4A9BCB"/>
    <a:srgbClr val="2BCCD3"/>
    <a:srgbClr val="FFE699"/>
    <a:srgbClr val="293B5D"/>
    <a:srgbClr val="161616"/>
    <a:srgbClr val="D4F5F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8BE8F2-CA1C-FF04-EFA6-47DAAF1637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573B5-E830-8E35-3B4D-B37787FA88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649AF8-90FA-854A-8304-E5C242D6132B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C4060-06D0-76D4-01D6-F64CE8D4E3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8082A-1538-D9B1-EC69-C9E2812965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E469AF-D5F0-ED4F-A26F-7E65716D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13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151989-84D4-C644-83A9-6AC0036B67BC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DF7EA2-6EC0-B249-887E-0F9C3015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F7EA2-6EC0-B249-887E-0F9C3015F7E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F7EA2-6EC0-B249-887E-0F9C3015F7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2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F0A4-EB36-5725-F248-5028214E4A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199"/>
            <a:ext cx="9144000" cy="1909763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89C03-4CFD-895E-9077-4A0721E6A2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9608"/>
            <a:ext cx="9144000" cy="4751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8836F1-7837-DEED-DC2B-AFCDC6C7D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654348" y="648267"/>
            <a:ext cx="4475861" cy="3847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5A8C7-181E-E188-AE93-A44517019A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257801"/>
            <a:ext cx="9144000" cy="7381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Presenter Name | Presenter Title | Date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009E919-9F3D-35B2-573F-992F541A60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E97FE-7392-26B2-AC70-798B840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EDE19-96B1-66E5-8DF8-8968F88D71DD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BB73CB-9B8E-CC10-7964-BA71D72AEEF2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tripes&#10;&#10;Description automatically generated">
            <a:extLst>
              <a:ext uri="{FF2B5EF4-FFF2-40B4-BE49-F238E27FC236}">
                <a16:creationId xmlns:a16="http://schemas.microsoft.com/office/drawing/2014/main" id="{8B8989F4-4846-2C10-BE92-39B4D1508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8F3514C-72FC-68B1-2CE3-48DAE1F96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747686F-7C14-988B-E5F8-9E26386B19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863" y="1046363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Table Slide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19DAE90-1072-1763-D59F-21B16A41BC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2" y="1880418"/>
            <a:ext cx="10421936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23" name="Table Placeholder 22">
            <a:extLst>
              <a:ext uri="{FF2B5EF4-FFF2-40B4-BE49-F238E27FC236}">
                <a16:creationId xmlns:a16="http://schemas.microsoft.com/office/drawing/2014/main" id="{D5BBBF63-3AAE-B5DA-4A64-8E1DC7AEE984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31863" y="2640013"/>
            <a:ext cx="10421937" cy="337661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7DA47-C79A-517D-BC91-077EEC26B86F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0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55BCB-6BAF-2457-9866-24F032D3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2C16A8-453B-7E93-A70B-5F46DEFC24CE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EE848E-C52F-BF79-AF82-D49747634670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tripes&#10;&#10;Description automatically generated">
            <a:extLst>
              <a:ext uri="{FF2B5EF4-FFF2-40B4-BE49-F238E27FC236}">
                <a16:creationId xmlns:a16="http://schemas.microsoft.com/office/drawing/2014/main" id="{4DD70828-F8AA-B32D-2DE8-089D52D571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9468D63-3D90-7C54-F764-37D7D8B63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31E083-790B-E9AF-44A0-9199553C7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863" y="810390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Presenters, Guest Speakers, Employee Headshots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8D15C56-8F21-CE8F-B678-CC33BF48A0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2" y="1644445"/>
            <a:ext cx="10421936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A8C0561-0BA9-763C-3088-214592F2DC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081" y="4822629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67AD0C9-61B8-E34C-22C7-532152AC41A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0081" y="237331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99FD90C8-ADA7-31D5-6754-1DFD995C47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67470" y="237331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Picture Placeholder 25">
            <a:extLst>
              <a:ext uri="{FF2B5EF4-FFF2-40B4-BE49-F238E27FC236}">
                <a16:creationId xmlns:a16="http://schemas.microsoft.com/office/drawing/2014/main" id="{409DF3CF-231A-1DBA-C12A-E123684F4C6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984" y="238970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51393EE7-D8AB-D425-B36D-2C5F6CBD8B4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58498" y="237331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127B7933-0EA1-5EEE-565B-29ABBCFE24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0081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C4679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Position Title Here</a:t>
            </a:r>
            <a:br>
              <a:rPr lang="en-US"/>
            </a:br>
            <a:r>
              <a:rPr lang="en-US"/>
              <a:t>Department | Company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8F3C0C6C-A918-ACFF-7546-0098B4F3C5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70051" y="4822629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348B88F0-17C9-08AF-8021-29346C3662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70051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C4679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Position Title Here</a:t>
            </a:r>
            <a:br>
              <a:rPr lang="en-US"/>
            </a:br>
            <a:r>
              <a:rPr lang="en-US"/>
              <a:t>Department | Company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05D54CC8-6576-018E-BF23-EF031D9514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0021" y="4822629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F00D56CA-58AD-3541-CD8C-2C85228AF3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0021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C4679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Position Title Here</a:t>
            </a:r>
            <a:br>
              <a:rPr lang="en-US"/>
            </a:br>
            <a:r>
              <a:rPr lang="en-US"/>
              <a:t>Department | Company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399E58E-7462-D5C2-875D-09FEB4236B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58498" y="4821440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4A557B3F-3640-36E3-B950-C7CB28C4F4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58498" y="5132021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C4679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Position Title Here</a:t>
            </a:r>
            <a:br>
              <a:rPr lang="en-US"/>
            </a:br>
            <a:r>
              <a:rPr lang="en-US"/>
              <a:t>Department | Company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C43FF-7F94-F6A7-4F74-0258ED121F3D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0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55BCB-6BAF-2457-9866-24F032D3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6543-7DBE-E940-A5DF-BFF26E48E7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2C16A8-453B-7E93-A70B-5F46DEFC24CE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EE848E-C52F-BF79-AF82-D49747634670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tripes&#10;&#10;Description automatically generated">
            <a:extLst>
              <a:ext uri="{FF2B5EF4-FFF2-40B4-BE49-F238E27FC236}">
                <a16:creationId xmlns:a16="http://schemas.microsoft.com/office/drawing/2014/main" id="{4DD70828-F8AA-B32D-2DE8-089D52D571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9468D63-3D90-7C54-F764-37D7D8B63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31E083-790B-E9AF-44A0-9199553C7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863" y="810390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Presenters, Guest Speakers, Employee Headshots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8D15C56-8F21-CE8F-B678-CC33BF48A0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2" y="1644445"/>
            <a:ext cx="10421936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F60FC-DA4D-4F18-FA8F-91A655F21BFC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64C396B0-3A0E-A398-6A44-996F01924FC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63406" y="237331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1DC74E99-DC52-B42B-B888-43F5A54728A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67470" y="2392667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F398F736-DF0F-906E-A985-73C3DFD0A07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71534" y="2370625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25">
            <a:extLst>
              <a:ext uri="{FF2B5EF4-FFF2-40B4-BE49-F238E27FC236}">
                <a16:creationId xmlns:a16="http://schemas.microsoft.com/office/drawing/2014/main" id="{B92801BC-1A50-978F-CAE4-A9EC744A0D4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858498" y="2370625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1E46A01-943C-DA4B-2EAA-A57B738B9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081" y="4822629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0F295E20-6A7E-ECBB-309E-7E1CBE0351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0081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Position Title Here</a:t>
            </a:r>
            <a:br>
              <a:rPr lang="en-US"/>
            </a:br>
            <a:r>
              <a:rPr lang="en-US"/>
              <a:t>Department | Company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BD2CE855-73F5-A621-10A6-E1B42FF588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67470" y="4820493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817BA041-25A3-394F-0B5F-A1908CF210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1534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Position Title Here</a:t>
            </a:r>
            <a:br>
              <a:rPr lang="en-US"/>
            </a:br>
            <a:r>
              <a:rPr lang="en-US"/>
              <a:t>Department | Company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8710F544-ED2E-BB1E-B8EB-F5021E2089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1534" y="4820493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3075910F-1D8E-7488-1B66-410BAEA2CC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75453" y="5131074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Position Title Here</a:t>
            </a:r>
            <a:br>
              <a:rPr lang="en-US"/>
            </a:br>
            <a:r>
              <a:rPr lang="en-US"/>
              <a:t>Department | Company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B85A1DC7-8332-B76B-68A6-445FD03093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58498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Position Title Here</a:t>
            </a:r>
            <a:br>
              <a:rPr lang="en-US"/>
            </a:br>
            <a:r>
              <a:rPr lang="en-US"/>
              <a:t>Department | Company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7C3A708-B51A-2F89-0246-BF5D2929A0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58498" y="4820493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/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4284398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2B8EE21-E2ED-E7D0-EDC5-A2E4802D02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74118"/>
            <a:ext cx="9144000" cy="1909763"/>
          </a:xfrm>
        </p:spPr>
        <p:txBody>
          <a:bodyPr anchor="ctr" anchorCtr="0"/>
          <a:lstStyle>
            <a:lvl1pPr algn="ctr">
              <a:defRPr sz="6000">
                <a:solidFill>
                  <a:srgbClr val="4A9BCB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541EE-F929-C516-C01E-A8ED337A2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22989" y="1816080"/>
            <a:ext cx="3146022" cy="2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5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A61148-F3CF-B6DF-5AD2-2BC769F15D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150" y="1505668"/>
            <a:ext cx="10407650" cy="4553610"/>
          </a:xfrm>
        </p:spPr>
        <p:txBody>
          <a:bodyPr>
            <a:normAutofit/>
          </a:bodyPr>
          <a:lstStyle>
            <a:lvl2pPr>
              <a:defRPr sz="2000">
                <a:solidFill>
                  <a:srgbClr val="4A9BCB"/>
                </a:solidFill>
              </a:defRPr>
            </a:lvl2pPr>
          </a:lstStyle>
          <a:p>
            <a:pPr lvl="0"/>
            <a:r>
              <a:rPr lang="en-US"/>
              <a:t>Agenda Topic A – Presenter,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9B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Agenda Topic B – Presenter,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9B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Agenda Topic C – Presenter,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9B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95E50B-BB3B-5CCE-DDFE-FCA8D145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70F59-2FC5-5DCC-BAE7-AF3EB7348CF6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C727D-CB22-A73A-1262-55E1E0E754C6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blue and black stripes&#10;&#10;Description automatically generated">
            <a:extLst>
              <a:ext uri="{FF2B5EF4-FFF2-40B4-BE49-F238E27FC236}">
                <a16:creationId xmlns:a16="http://schemas.microsoft.com/office/drawing/2014/main" id="{061AB8F8-F5B5-AB3E-E725-7507632E1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CA43DA-F9FE-DF11-3661-B2CADFB71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35D60-9E6C-C281-F967-9EC6A7CBEF21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396F6-C55B-1ECF-785A-531D3679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360CD0-DFCC-0667-53C9-2019F300E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046363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154775-08BF-563B-2FFF-521C6D9B5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1862089"/>
            <a:ext cx="10328273" cy="426879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0E877E-7387-0408-285E-286F2569E158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4DC902-0255-1717-D49C-2B9E19AC703F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stripes&#10;&#10;Description automatically generated">
            <a:extLst>
              <a:ext uri="{FF2B5EF4-FFF2-40B4-BE49-F238E27FC236}">
                <a16:creationId xmlns:a16="http://schemas.microsoft.com/office/drawing/2014/main" id="{214EEB9E-A908-B64F-5467-2ED020054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FE75C60-244B-E4F8-CDFC-DEE2EF8A2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A745B-3FDA-98ED-098D-DE56043F4A57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7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67D0-B116-05E5-F758-30C92203E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0288" y="1857526"/>
            <a:ext cx="5068302" cy="4243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118A3-2339-9ACA-7BDF-68167199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C413D-154B-4BD3-51E5-45A76C70C54C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BBBA7D-6C01-B275-1377-D2D9B6ECDE04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tripes&#10;&#10;Description automatically generated">
            <a:extLst>
              <a:ext uri="{FF2B5EF4-FFF2-40B4-BE49-F238E27FC236}">
                <a16:creationId xmlns:a16="http://schemas.microsoft.com/office/drawing/2014/main" id="{06983224-34B2-F9B6-E1C2-14F532B04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948F15B-ED58-58FF-F642-49522EC8C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BFE3C22-91EF-AD4F-8FC8-04D0E48922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046363"/>
            <a:ext cx="1044098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C2F812C-2009-138C-C735-96BD2E0D1DC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04547" y="1859101"/>
            <a:ext cx="5068302" cy="4243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C2C33-9B2E-C3BA-7731-F2A043549103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8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9EB14-E424-1AA1-969F-2FB700EF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0EA7A-29A3-A80D-9390-7D9362A48D71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32E242-EE47-FD30-9285-EB0C1D684DC4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and black stripes&#10;&#10;Description automatically generated">
            <a:extLst>
              <a:ext uri="{FF2B5EF4-FFF2-40B4-BE49-F238E27FC236}">
                <a16:creationId xmlns:a16="http://schemas.microsoft.com/office/drawing/2014/main" id="{36408349-4471-AA65-2904-95E9B575A9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E38A712-A882-CE33-7A33-04ED01BD12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03DD8E8-892C-8D02-C5BF-D868140D543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30284" y="1863230"/>
            <a:ext cx="5165716" cy="42433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049576E-907F-D3FE-7645-9E883B5C42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2212" y="1863230"/>
            <a:ext cx="5081587" cy="4243388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E8023F89-0AC6-0C1F-B64F-71581DD77D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863" y="1046363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EFA42-2F63-A40D-453A-DD6E0E8F0433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0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396F6-C55B-1ECF-785A-531D3679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360CD0-DFCC-0667-53C9-2019F300E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481465"/>
            <a:ext cx="5396748" cy="8157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Transition Slide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154775-08BF-563B-2FFF-521C6D9B5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4" y="3453934"/>
            <a:ext cx="5396748" cy="263404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ue and black stripes&#10;&#10;Description automatically generated">
            <a:extLst>
              <a:ext uri="{FF2B5EF4-FFF2-40B4-BE49-F238E27FC236}">
                <a16:creationId xmlns:a16="http://schemas.microsoft.com/office/drawing/2014/main" id="{1E46BE64-ABB8-7C42-02A4-190D00583C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235628"/>
            <a:ext cx="1005956" cy="36512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1C0A564-B7A0-3244-89D4-BD18D1BA25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3" y="2716099"/>
            <a:ext cx="5396748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CBB410-B553-1957-63AA-A1A1674A40B5}"/>
              </a:ext>
            </a:extLst>
          </p:cNvPr>
          <p:cNvCxnSpPr/>
          <p:nvPr userDrawn="1"/>
        </p:nvCxnSpPr>
        <p:spPr>
          <a:xfrm>
            <a:off x="6515100" y="0"/>
            <a:ext cx="0" cy="6858000"/>
          </a:xfrm>
          <a:prstGeom prst="line">
            <a:avLst/>
          </a:prstGeom>
          <a:ln w="12700"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FDEAA60-300D-9F65-8379-A37834C54468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396F6-C55B-1ECF-785A-531D3679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6543-7DBE-E940-A5DF-BFF26E48E7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360CD0-DFCC-0667-53C9-2019F300E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481465"/>
            <a:ext cx="5396748" cy="8157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5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Transition Slide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154775-08BF-563B-2FFF-521C6D9B5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4" y="3453934"/>
            <a:ext cx="5396748" cy="2634045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ue and black stripes&#10;&#10;Description automatically generated">
            <a:extLst>
              <a:ext uri="{FF2B5EF4-FFF2-40B4-BE49-F238E27FC236}">
                <a16:creationId xmlns:a16="http://schemas.microsoft.com/office/drawing/2014/main" id="{1E46BE64-ABB8-7C42-02A4-190D00583C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235628"/>
            <a:ext cx="1005956" cy="36512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1C0A564-B7A0-3244-89D4-BD18D1BA25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3" y="2716099"/>
            <a:ext cx="5396748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B07C7-F2A8-253F-A022-19F9E17EFDA1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8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209A8-097D-031F-4EC8-39CFEAB9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7FCED-1C67-8CDD-DE16-AF4C4DF6A44D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8BA58F-1211-4BE0-A6CF-53EE182F9BDD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stripes&#10;&#10;Description automatically generated">
            <a:extLst>
              <a:ext uri="{FF2B5EF4-FFF2-40B4-BE49-F238E27FC236}">
                <a16:creationId xmlns:a16="http://schemas.microsoft.com/office/drawing/2014/main" id="{BF4B8A79-2BC1-AF25-2CC7-D6FB84DB1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0C70BF1-7F8F-8C47-E1B8-34FCAB8F49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9C99C89-C025-3DB9-F934-CB4120E549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3453934"/>
            <a:ext cx="6335211" cy="263404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FDD16-0432-2BC3-CF2D-0F9D0C039A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3" y="2716099"/>
            <a:ext cx="6335212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01587-3121-F7F2-3EE3-8719A8422A85}"/>
              </a:ext>
            </a:extLst>
          </p:cNvPr>
          <p:cNvSpPr/>
          <p:nvPr userDrawn="1"/>
        </p:nvSpPr>
        <p:spPr>
          <a:xfrm>
            <a:off x="9059779" y="1540042"/>
            <a:ext cx="2719137" cy="4307305"/>
          </a:xfrm>
          <a:prstGeom prst="rect">
            <a:avLst/>
          </a:prstGeom>
          <a:solidFill>
            <a:srgbClr val="4A9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81DC13-F05D-34CC-A7BD-4916012DF5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27924" y="2009356"/>
            <a:ext cx="3825875" cy="33686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886E9-269D-82CE-19C1-D6A5755BD5F3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9D4630FE-EF2D-7730-9A56-A6AA100D3E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481465"/>
            <a:ext cx="5396748" cy="8157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500" b="1" i="0">
                <a:solidFill>
                  <a:srgbClr val="0C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Accent Slide</a:t>
            </a:r>
          </a:p>
        </p:txBody>
      </p:sp>
    </p:spTree>
    <p:extLst>
      <p:ext uri="{BB962C8B-B14F-4D97-AF65-F5344CB8AC3E}">
        <p14:creationId xmlns:p14="http://schemas.microsoft.com/office/powerpoint/2010/main" val="383028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209A8-097D-031F-4EC8-39CFEAB9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6543-7DBE-E940-A5DF-BFF26E48E7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7FCED-1C67-8CDD-DE16-AF4C4DF6A44D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8BA58F-1211-4BE0-A6CF-53EE182F9BDD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stripes&#10;&#10;Description automatically generated">
            <a:extLst>
              <a:ext uri="{FF2B5EF4-FFF2-40B4-BE49-F238E27FC236}">
                <a16:creationId xmlns:a16="http://schemas.microsoft.com/office/drawing/2014/main" id="{BF4B8A79-2BC1-AF25-2CC7-D6FB84DB16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0C70BF1-7F8F-8C47-E1B8-34FCAB8F49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9C99C89-C025-3DB9-F934-CB4120E549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3453934"/>
            <a:ext cx="6335211" cy="2634045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FDD16-0432-2BC3-CF2D-0F9D0C039A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3" y="2716099"/>
            <a:ext cx="6335212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01587-3121-F7F2-3EE3-8719A8422A85}"/>
              </a:ext>
            </a:extLst>
          </p:cNvPr>
          <p:cNvSpPr/>
          <p:nvPr userDrawn="1"/>
        </p:nvSpPr>
        <p:spPr>
          <a:xfrm>
            <a:off x="9059779" y="1540042"/>
            <a:ext cx="2719137" cy="4307305"/>
          </a:xfrm>
          <a:prstGeom prst="rect">
            <a:avLst/>
          </a:prstGeom>
          <a:solidFill>
            <a:srgbClr val="4A9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81DC13-F05D-34CC-A7BD-4916012DF5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27924" y="2009356"/>
            <a:ext cx="3825875" cy="3368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2B751-6A22-5C31-8A08-D6CC696CC8C3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A7B1D4D4-7AAE-3A5E-5330-1E694E518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481465"/>
            <a:ext cx="5396748" cy="8157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5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Accent Slide</a:t>
            </a:r>
          </a:p>
        </p:txBody>
      </p:sp>
    </p:spTree>
    <p:extLst>
      <p:ext uri="{BB962C8B-B14F-4D97-AF65-F5344CB8AC3E}">
        <p14:creationId xmlns:p14="http://schemas.microsoft.com/office/powerpoint/2010/main" val="19485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0A52D-923A-4CDE-0F57-A8C17F71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C6A53-30AA-AC33-0B41-83F9C642F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BF6C9-C723-9B7B-C1EB-11568100E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626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5A6543-7DBE-E940-A5DF-BFF26E48E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62" r:id="rId9"/>
    <p:sldLayoutId id="2147483656" r:id="rId10"/>
    <p:sldLayoutId id="2147483657" r:id="rId11"/>
    <p:sldLayoutId id="2147483665" r:id="rId12"/>
    <p:sldLayoutId id="214748365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C467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A9BCB"/>
        </a:buClr>
        <a:buFont typeface="Arial" panose="020B0604020202020204" pitchFamily="34" charset="0"/>
        <a:buChar char="•"/>
        <a:defRPr sz="20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BCB"/>
        </a:buClr>
        <a:buFont typeface="Arial" panose="020B0604020202020204" pitchFamily="34" charset="0"/>
        <a:buChar char="•"/>
        <a:defRPr sz="18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BCB"/>
        </a:buClr>
        <a:buFont typeface="Arial" panose="020B0604020202020204" pitchFamily="34" charset="0"/>
        <a:buChar char="•"/>
        <a:defRPr sz="16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BCB"/>
        </a:buClr>
        <a:buFont typeface="Arial" panose="020B0604020202020204" pitchFamily="34" charset="0"/>
        <a:buChar char="•"/>
        <a:defRPr sz="14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BCB"/>
        </a:buClr>
        <a:buFont typeface="Arial" panose="020B0604020202020204" pitchFamily="34" charset="0"/>
        <a:buChar char="•"/>
        <a:defRPr sz="12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83D1BD-0044-D1E6-854E-26396EE7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CC6AF-2C42-2228-CE90-3A4D85B95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2024 Channel Campaign Roadmap | Recommendation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6C76B60-FD5B-8387-FFFF-F1177B3A4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1820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96A4B0F-F0BC-7D9C-B969-38D79D40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1820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8E1FBC-2669-F48B-8A90-A47B0D5B4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26865"/>
              </p:ext>
            </p:extLst>
          </p:nvPr>
        </p:nvGraphicFramePr>
        <p:xfrm>
          <a:off x="469745" y="1331472"/>
          <a:ext cx="11197136" cy="483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252">
                  <a:extLst>
                    <a:ext uri="{9D8B030D-6E8A-4147-A177-3AD203B41FA5}">
                      <a16:colId xmlns:a16="http://schemas.microsoft.com/office/drawing/2014/main" val="2638935146"/>
                    </a:ext>
                  </a:extLst>
                </a:gridCol>
                <a:gridCol w="307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07">
                  <a:extLst>
                    <a:ext uri="{9D8B030D-6E8A-4147-A177-3AD203B41FA5}">
                      <a16:colId xmlns:a16="http://schemas.microsoft.com/office/drawing/2014/main" val="2357284645"/>
                    </a:ext>
                  </a:extLst>
                </a:gridCol>
                <a:gridCol w="623707">
                  <a:extLst>
                    <a:ext uri="{9D8B030D-6E8A-4147-A177-3AD203B41FA5}">
                      <a16:colId xmlns:a16="http://schemas.microsoft.com/office/drawing/2014/main" val="2600831437"/>
                    </a:ext>
                  </a:extLst>
                </a:gridCol>
                <a:gridCol w="623707">
                  <a:extLst>
                    <a:ext uri="{9D8B030D-6E8A-4147-A177-3AD203B41FA5}">
                      <a16:colId xmlns:a16="http://schemas.microsoft.com/office/drawing/2014/main" val="225809357"/>
                    </a:ext>
                  </a:extLst>
                </a:gridCol>
                <a:gridCol w="623707">
                  <a:extLst>
                    <a:ext uri="{9D8B030D-6E8A-4147-A177-3AD203B41FA5}">
                      <a16:colId xmlns:a16="http://schemas.microsoft.com/office/drawing/2014/main" val="3537707392"/>
                    </a:ext>
                  </a:extLst>
                </a:gridCol>
                <a:gridCol w="623707">
                  <a:extLst>
                    <a:ext uri="{9D8B030D-6E8A-4147-A177-3AD203B41FA5}">
                      <a16:colId xmlns:a16="http://schemas.microsoft.com/office/drawing/2014/main" val="3042553590"/>
                    </a:ext>
                  </a:extLst>
                </a:gridCol>
                <a:gridCol w="623707">
                  <a:extLst>
                    <a:ext uri="{9D8B030D-6E8A-4147-A177-3AD203B41FA5}">
                      <a16:colId xmlns:a16="http://schemas.microsoft.com/office/drawing/2014/main" val="978844398"/>
                    </a:ext>
                  </a:extLst>
                </a:gridCol>
                <a:gridCol w="623707">
                  <a:extLst>
                    <a:ext uri="{9D8B030D-6E8A-4147-A177-3AD203B41FA5}">
                      <a16:colId xmlns:a16="http://schemas.microsoft.com/office/drawing/2014/main" val="1643409815"/>
                    </a:ext>
                  </a:extLst>
                </a:gridCol>
                <a:gridCol w="623707">
                  <a:extLst>
                    <a:ext uri="{9D8B030D-6E8A-4147-A177-3AD203B41FA5}">
                      <a16:colId xmlns:a16="http://schemas.microsoft.com/office/drawing/2014/main" val="2010003355"/>
                    </a:ext>
                  </a:extLst>
                </a:gridCol>
                <a:gridCol w="616783">
                  <a:extLst>
                    <a:ext uri="{9D8B030D-6E8A-4147-A177-3AD203B41FA5}">
                      <a16:colId xmlns:a16="http://schemas.microsoft.com/office/drawing/2014/main" val="1069621360"/>
                    </a:ext>
                  </a:extLst>
                </a:gridCol>
                <a:gridCol w="616783">
                  <a:extLst>
                    <a:ext uri="{9D8B030D-6E8A-4147-A177-3AD203B41FA5}">
                      <a16:colId xmlns:a16="http://schemas.microsoft.com/office/drawing/2014/main" val="3359697602"/>
                    </a:ext>
                  </a:extLst>
                </a:gridCol>
                <a:gridCol w="616783">
                  <a:extLst>
                    <a:ext uri="{9D8B030D-6E8A-4147-A177-3AD203B41FA5}">
                      <a16:colId xmlns:a16="http://schemas.microsoft.com/office/drawing/2014/main" val="979528240"/>
                    </a:ext>
                  </a:extLst>
                </a:gridCol>
                <a:gridCol w="616783">
                  <a:extLst>
                    <a:ext uri="{9D8B030D-6E8A-4147-A177-3AD203B41FA5}">
                      <a16:colId xmlns:a16="http://schemas.microsoft.com/office/drawing/2014/main" val="417779419"/>
                    </a:ext>
                  </a:extLst>
                </a:gridCol>
              </a:tblGrid>
              <a:tr h="47922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4557" marR="64557" marT="32278" marB="322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aseline="0">
                        <a:latin typeface="+mn-lt"/>
                        <a:cs typeface="Aldhabi"/>
                      </a:endParaRPr>
                    </a:p>
                  </a:txBody>
                  <a:tcPr marL="64557" marR="64557" marT="32278" marB="322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Q1</a:t>
                      </a:r>
                      <a:endParaRPr lang="en-US" sz="1000">
                        <a:solidFill>
                          <a:srgbClr val="161616"/>
                        </a:solidFill>
                        <a:latin typeface="+mj-lt"/>
                      </a:endParaRPr>
                    </a:p>
                  </a:txBody>
                  <a:tcPr marL="97868" marR="97868" marT="48934" marB="48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Q2</a:t>
                      </a:r>
                      <a:endParaRPr lang="en-US" sz="1000">
                        <a:solidFill>
                          <a:srgbClr val="161616"/>
                        </a:solidFill>
                        <a:latin typeface="+mj-lt"/>
                      </a:endParaRPr>
                    </a:p>
                  </a:txBody>
                  <a:tcPr marL="97868" marR="97868" marT="48934" marB="48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Q3</a:t>
                      </a:r>
                      <a:endParaRPr lang="en-US" sz="1000">
                        <a:solidFill>
                          <a:srgbClr val="161616"/>
                        </a:solidFill>
                        <a:latin typeface="+mj-lt"/>
                      </a:endParaRPr>
                    </a:p>
                  </a:txBody>
                  <a:tcPr marL="97868" marR="97868" marT="48934" marB="48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Q4</a:t>
                      </a:r>
                      <a:endParaRPr lang="en-US" sz="1000">
                        <a:solidFill>
                          <a:srgbClr val="161616"/>
                        </a:solidFill>
                        <a:latin typeface="+mj-lt"/>
                      </a:endParaRPr>
                    </a:p>
                  </a:txBody>
                  <a:tcPr marL="97868" marR="97868" marT="48934" marB="48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348419"/>
                  </a:ext>
                </a:extLst>
              </a:tr>
              <a:tr h="42741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4557" marR="64557" marT="32278" marB="322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4557" marR="64557" marT="32278" marB="322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noProof="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</a:t>
                      </a:r>
                      <a:endParaRPr lang="en-US" sz="800" b="1" i="0" u="none" strike="noStrike" kern="1200">
                        <a:solidFill>
                          <a:srgbClr val="16161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noProof="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May</a:t>
                      </a:r>
                      <a:endParaRPr lang="en-US" sz="800" b="1" i="0" u="none" strike="noStrike" kern="1200">
                        <a:solidFill>
                          <a:srgbClr val="16161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June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July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>
                          <a:solidFill>
                            <a:srgbClr val="16161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27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Channel Marketing:</a:t>
                      </a:r>
                      <a:b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Campaign Roadmap</a:t>
                      </a:r>
                    </a:p>
                  </a:txBody>
                  <a:tcPr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CAMPAIGN ONE: </a:t>
                      </a:r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Agency Integrator (Q1 &amp; Q2)</a:t>
                      </a:r>
                    </a:p>
                  </a:txBody>
                  <a:tcPr marL="43038" marR="8966" marT="89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RESULTS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kumimoji="0" lang="en-US" sz="8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13629"/>
                  </a:ext>
                </a:extLst>
              </a:tr>
              <a:tr h="394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CAMPAIGN TWO: </a:t>
                      </a:r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Laser App (Year-Round)</a:t>
                      </a:r>
                    </a:p>
                  </a:txBody>
                  <a:tcPr marL="43038" marR="8966" marT="89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BCB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64501"/>
                  </a:ext>
                </a:extLst>
              </a:tr>
              <a:tr h="386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0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Laser App: Add More Reps (Q1 &amp; Q3)</a:t>
                      </a:r>
                    </a:p>
                  </a:txBody>
                  <a:tcPr marL="43038" marR="8966" marT="89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8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0" lang="en-US" sz="8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/>
                </a:tc>
                <a:extLst>
                  <a:ext uri="{0D108BD9-81ED-4DB2-BD59-A6C34878D82A}">
                    <a16:rowId xmlns:a16="http://schemas.microsoft.com/office/drawing/2014/main" val="1470010999"/>
                  </a:ext>
                </a:extLst>
              </a:tr>
              <a:tr h="386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0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Laser App: Win Back (Q2 &amp; Q4)</a:t>
                      </a:r>
                    </a:p>
                  </a:txBody>
                  <a:tcPr marL="43038" marR="8966" marT="89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0" lang="en-US" sz="8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8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C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8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/>
                </a:tc>
                <a:extLst>
                  <a:ext uri="{0D108BD9-81ED-4DB2-BD59-A6C34878D82A}">
                    <a16:rowId xmlns:a16="http://schemas.microsoft.com/office/drawing/2014/main" val="3778674645"/>
                  </a:ext>
                </a:extLst>
              </a:tr>
              <a:tr h="386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0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Laser App: Prospects (Q2)</a:t>
                      </a:r>
                    </a:p>
                  </a:txBody>
                  <a:tcPr marL="43038" marR="8966" marT="89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kumimoji="0" lang="en-US" sz="8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91066"/>
                  </a:ext>
                </a:extLst>
              </a:tr>
              <a:tr h="386251">
                <a:tc vMerge="1">
                  <a:txBody>
                    <a:bodyPr/>
                    <a:lstStyle/>
                    <a:p>
                      <a:pPr algn="l" fontAlgn="b"/>
                      <a:endParaRPr kumimoji="0" lang="en-US" sz="105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CAMPAIGN THREE: </a:t>
                      </a:r>
                      <a:r>
                        <a:rPr kumimoji="0" lang="en-US" sz="10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DocFast</a:t>
                      </a:r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(Q2)</a:t>
                      </a:r>
                    </a:p>
                  </a:txBody>
                  <a:tcPr marL="43038" marR="8966" marT="89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kumimoji="0" lang="en-US" sz="8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01640"/>
                  </a:ext>
                </a:extLst>
              </a:tr>
              <a:tr h="411274">
                <a:tc vMerge="1">
                  <a:txBody>
                    <a:bodyPr/>
                    <a:lstStyle/>
                    <a:p>
                      <a:pPr algn="l" fontAlgn="b"/>
                      <a:endParaRPr kumimoji="0" lang="en-US" sz="105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CAMPAIGN FOUR: </a:t>
                      </a:r>
                      <a:r>
                        <a:rPr kumimoji="0" lang="en-US" sz="10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InsureSight</a:t>
                      </a:r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(Q3)</a:t>
                      </a:r>
                    </a:p>
                  </a:txBody>
                  <a:tcPr marL="43038" marR="8966" marT="89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2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0" lang="en-US" sz="8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30326"/>
                  </a:ext>
                </a:extLst>
              </a:tr>
              <a:tr h="394427">
                <a:tc vMerge="1">
                  <a:txBody>
                    <a:bodyPr/>
                    <a:lstStyle/>
                    <a:p>
                      <a:pPr algn="ctr" fontAlgn="b"/>
                      <a:endParaRPr kumimoji="0" lang="en-US" sz="9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4" marR="10195" marT="10195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C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Event Marketing/Support</a:t>
                      </a:r>
                    </a:p>
                  </a:txBody>
                  <a:tcPr marL="43038" marR="8966" marT="89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334161"/>
                  </a:ext>
                </a:extLst>
              </a:tr>
              <a:tr h="394427">
                <a:tc vMerge="1">
                  <a:txBody>
                    <a:bodyPr/>
                    <a:lstStyle/>
                    <a:p>
                      <a:pPr algn="ctr" fontAlgn="b"/>
                      <a:endParaRPr kumimoji="0" lang="en-US" sz="9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4" marR="10195" marT="10195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C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Connections 2024/2025</a:t>
                      </a:r>
                    </a:p>
                  </a:txBody>
                  <a:tcPr marL="43038" marR="8966" marT="89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 &amp; BUILD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P/B/E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P/B/E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P/B/E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P/B/E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P/B/E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P/B/E</a:t>
                      </a: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97913"/>
                  </a:ext>
                </a:extLst>
              </a:tr>
              <a:tr h="39442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Campaign Roadmap</a:t>
                      </a:r>
                    </a:p>
                  </a:txBody>
                  <a:tcPr marL="43038" marR="8966" marT="89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endParaRPr kumimoji="0" lang="en-US" sz="8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 &amp; BUILD</a:t>
                      </a:r>
                    </a:p>
                  </a:txBody>
                  <a:tcPr marL="0" marR="0" marT="32278" marB="32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278" marB="3227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3869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A495BBA-0733-D559-9CF0-427D46B22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679" y="760094"/>
            <a:ext cx="1272985" cy="13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5E418B-7844-5D60-4207-94408957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3A696-97D4-FE0E-8022-A3A54287FA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2024 Channel Campaign Roadmap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12A816-D82D-8E9F-6D3A-E7B52AB9B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78380"/>
              </p:ext>
            </p:extLst>
          </p:nvPr>
        </p:nvGraphicFramePr>
        <p:xfrm>
          <a:off x="760677" y="1741472"/>
          <a:ext cx="4983353" cy="4146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842">
                  <a:extLst>
                    <a:ext uri="{9D8B030D-6E8A-4147-A177-3AD203B41FA5}">
                      <a16:colId xmlns:a16="http://schemas.microsoft.com/office/drawing/2014/main" val="2457082798"/>
                    </a:ext>
                  </a:extLst>
                </a:gridCol>
                <a:gridCol w="4319511">
                  <a:extLst>
                    <a:ext uri="{9D8B030D-6E8A-4147-A177-3AD203B41FA5}">
                      <a16:colId xmlns:a16="http://schemas.microsoft.com/office/drawing/2014/main" val="468745251"/>
                    </a:ext>
                  </a:extLst>
                </a:gridCol>
              </a:tblGrid>
              <a:tr h="597494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101055" marR="101055" marT="50527" marB="50527" anchor="ctr"/>
                </a:tc>
                <a:tc>
                  <a:txBody>
                    <a:bodyPr/>
                    <a:lstStyle/>
                    <a:p>
                      <a:r>
                        <a:rPr lang="en-US" sz="1500" b="1"/>
                        <a:t>Content Marketing</a:t>
                      </a:r>
                      <a:br>
                        <a:rPr lang="en-US" sz="1500"/>
                      </a:br>
                      <a:r>
                        <a:rPr lang="en-US" sz="1000"/>
                        <a:t>Blog Posts/3</a:t>
                      </a:r>
                      <a:r>
                        <a:rPr lang="en-US" sz="1000" baseline="30000"/>
                        <a:t>rd</a:t>
                      </a:r>
                      <a:r>
                        <a:rPr lang="en-US" sz="1000"/>
                        <a:t> Party Reports/Mentions</a:t>
                      </a:r>
                    </a:p>
                  </a:txBody>
                  <a:tcPr marL="101055" marR="101055" marT="50527" marB="50527" anchor="ctr"/>
                </a:tc>
                <a:extLst>
                  <a:ext uri="{0D108BD9-81ED-4DB2-BD59-A6C34878D82A}">
                    <a16:rowId xmlns:a16="http://schemas.microsoft.com/office/drawing/2014/main" val="1497367457"/>
                  </a:ext>
                </a:extLst>
              </a:tr>
              <a:tr h="597494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101055" marR="101055" marT="50527" marB="505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/>
                        <a:t>Product Sizzle Videos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:60 Showcase Video/Overview of Solution</a:t>
                      </a:r>
                      <a:endParaRPr lang="en-US" sz="1000" b="1"/>
                    </a:p>
                  </a:txBody>
                  <a:tcPr marL="101055" marR="101055" marT="50527" marB="50527" anchor="ctr"/>
                </a:tc>
                <a:extLst>
                  <a:ext uri="{0D108BD9-81ED-4DB2-BD59-A6C34878D82A}">
                    <a16:rowId xmlns:a16="http://schemas.microsoft.com/office/drawing/2014/main" val="1745901167"/>
                  </a:ext>
                </a:extLst>
              </a:tr>
              <a:tr h="597494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101055" marR="101055" marT="50527" marB="50527" anchor="ctr"/>
                </a:tc>
                <a:tc>
                  <a:txBody>
                    <a:bodyPr/>
                    <a:lstStyle/>
                    <a:p>
                      <a:r>
                        <a:rPr lang="en-US" sz="1500" b="1"/>
                        <a:t>Discovery Webinar Series</a:t>
                      </a:r>
                      <a:br>
                        <a:rPr lang="en-US" sz="1500" b="1"/>
                      </a:br>
                      <a:r>
                        <a:rPr lang="en-US" sz="1000" b="0"/>
                        <a:t>Webinar Session Offerings/Education Forums</a:t>
                      </a:r>
                      <a:endParaRPr lang="en-US" sz="1000" b="1"/>
                    </a:p>
                  </a:txBody>
                  <a:tcPr marL="101055" marR="101055" marT="50527" marB="50527" anchor="ctr"/>
                </a:tc>
                <a:extLst>
                  <a:ext uri="{0D108BD9-81ED-4DB2-BD59-A6C34878D82A}">
                    <a16:rowId xmlns:a16="http://schemas.microsoft.com/office/drawing/2014/main" val="2559858079"/>
                  </a:ext>
                </a:extLst>
              </a:tr>
              <a:tr h="561961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101055" marR="101055" marT="50527" marB="50527" anchor="ctr"/>
                </a:tc>
                <a:tc>
                  <a:txBody>
                    <a:bodyPr/>
                    <a:lstStyle/>
                    <a:p>
                      <a:r>
                        <a:rPr lang="en-US" sz="1500" b="1"/>
                        <a:t>HubSpot Landing Pages</a:t>
                      </a:r>
                      <a:br>
                        <a:rPr lang="en-US" sz="1500" b="1"/>
                      </a:br>
                      <a:r>
                        <a:rPr lang="en-US" sz="1000" b="0"/>
                        <a:t>Product Overviews, Sizzle Videos, Request For Meeting/Information</a:t>
                      </a:r>
                      <a:endParaRPr lang="en-US" sz="1000" b="1"/>
                    </a:p>
                  </a:txBody>
                  <a:tcPr marL="101055" marR="101055" marT="50527" marB="50527" anchor="ctr"/>
                </a:tc>
                <a:extLst>
                  <a:ext uri="{0D108BD9-81ED-4DB2-BD59-A6C34878D82A}">
                    <a16:rowId xmlns:a16="http://schemas.microsoft.com/office/drawing/2014/main" val="4139762256"/>
                  </a:ext>
                </a:extLst>
              </a:tr>
              <a:tr h="597494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101055" marR="101055" marT="50527" marB="50527" anchor="ctr"/>
                </a:tc>
                <a:tc>
                  <a:txBody>
                    <a:bodyPr/>
                    <a:lstStyle/>
                    <a:p>
                      <a:r>
                        <a:rPr lang="en-US" sz="1500" b="1"/>
                        <a:t>Outbound Email Marketing Campaigns</a:t>
                      </a:r>
                    </a:p>
                    <a:p>
                      <a:r>
                        <a:rPr lang="en-US" sz="1000"/>
                        <a:t>General/Value/Overview</a:t>
                      </a:r>
                    </a:p>
                  </a:txBody>
                  <a:tcPr marL="101055" marR="101055" marT="50527" marB="50527" anchor="ctr"/>
                </a:tc>
                <a:extLst>
                  <a:ext uri="{0D108BD9-81ED-4DB2-BD59-A6C34878D82A}">
                    <a16:rowId xmlns:a16="http://schemas.microsoft.com/office/drawing/2014/main" val="3694363981"/>
                  </a:ext>
                </a:extLst>
              </a:tr>
              <a:tr h="597494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101055" marR="101055" marT="50527" marB="505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/>
                        <a:t>Organic &amp; Paid Social Media</a:t>
                      </a:r>
                      <a:br>
                        <a:rPr lang="en-US" sz="1500" b="1"/>
                      </a:br>
                      <a:r>
                        <a:rPr lang="en-US" sz="1000" b="0"/>
                        <a:t>Push Campaign Content – Blogs, Webinars, Sizzle Videos</a:t>
                      </a:r>
                      <a:endParaRPr lang="en-US" sz="1000" b="1"/>
                    </a:p>
                  </a:txBody>
                  <a:tcPr marL="101055" marR="101055" marT="50527" marB="50527" anchor="ctr"/>
                </a:tc>
                <a:extLst>
                  <a:ext uri="{0D108BD9-81ED-4DB2-BD59-A6C34878D82A}">
                    <a16:rowId xmlns:a16="http://schemas.microsoft.com/office/drawing/2014/main" val="1797491239"/>
                  </a:ext>
                </a:extLst>
              </a:tr>
              <a:tr h="597494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101055" marR="101055" marT="50527" marB="505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/>
                        <a:t>Leverage 2024 Event Plan/Strategy</a:t>
                      </a:r>
                      <a:br>
                        <a:rPr lang="en-US" sz="1500" b="1"/>
                      </a:br>
                      <a:r>
                        <a:rPr lang="en-US" sz="1000" b="0"/>
                        <a:t>Sizzle Video  |  Booth Loop  |  Demo Requests/Push to LP</a:t>
                      </a:r>
                      <a:endParaRPr lang="en-US" sz="1000" b="1"/>
                    </a:p>
                  </a:txBody>
                  <a:tcPr marL="101055" marR="101055" marT="50527" marB="50527" anchor="ctr"/>
                </a:tc>
                <a:extLst>
                  <a:ext uri="{0D108BD9-81ED-4DB2-BD59-A6C34878D82A}">
                    <a16:rowId xmlns:a16="http://schemas.microsoft.com/office/drawing/2014/main" val="2998314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F90DB5-782E-D458-F678-A4907B4EF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71070"/>
              </p:ext>
            </p:extLst>
          </p:nvPr>
        </p:nvGraphicFramePr>
        <p:xfrm>
          <a:off x="6096000" y="1741472"/>
          <a:ext cx="5495543" cy="2355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568">
                  <a:extLst>
                    <a:ext uri="{9D8B030D-6E8A-4147-A177-3AD203B41FA5}">
                      <a16:colId xmlns:a16="http://schemas.microsoft.com/office/drawing/2014/main" val="3781332375"/>
                    </a:ext>
                  </a:extLst>
                </a:gridCol>
                <a:gridCol w="4760975">
                  <a:extLst>
                    <a:ext uri="{9D8B030D-6E8A-4147-A177-3AD203B41FA5}">
                      <a16:colId xmlns:a16="http://schemas.microsoft.com/office/drawing/2014/main" val="4190146576"/>
                    </a:ext>
                  </a:extLst>
                </a:gridCol>
              </a:tblGrid>
              <a:tr h="588922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101055" marR="101055" marT="50527" marB="505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/>
                        <a:t>Industry Advertising</a:t>
                      </a:r>
                      <a:br>
                        <a:rPr lang="en-US" sz="1500" b="1"/>
                      </a:br>
                      <a:r>
                        <a:rPr lang="en-US" sz="1000" b="0"/>
                        <a:t>Publications – Digital &amp; Print</a:t>
                      </a:r>
                      <a:endParaRPr lang="en-US" sz="1000" b="1"/>
                    </a:p>
                  </a:txBody>
                  <a:tcPr marL="101055" marR="101055" marT="50527" marB="50527" anchor="ctr"/>
                </a:tc>
                <a:extLst>
                  <a:ext uri="{0D108BD9-81ED-4DB2-BD59-A6C34878D82A}">
                    <a16:rowId xmlns:a16="http://schemas.microsoft.com/office/drawing/2014/main" val="2783957452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101055" marR="101055" marT="50527" marB="505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/>
                        <a:t>High-Impact Dimensional Direct Mailers</a:t>
                      </a:r>
                      <a:br>
                        <a:rPr lang="en-US" sz="1500" b="1"/>
                      </a:br>
                      <a:r>
                        <a:rPr lang="en-US" sz="1000" b="0"/>
                        <a:t>Targeted to High-Level Prospects</a:t>
                      </a:r>
                      <a:endParaRPr lang="en-US" sz="1000" b="1"/>
                    </a:p>
                  </a:txBody>
                  <a:tcPr marL="101055" marR="101055" marT="50527" marB="50527" anchor="ctr"/>
                </a:tc>
                <a:extLst>
                  <a:ext uri="{0D108BD9-81ED-4DB2-BD59-A6C34878D82A}">
                    <a16:rowId xmlns:a16="http://schemas.microsoft.com/office/drawing/2014/main" val="3703461689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101055" marR="101055" marT="50527" marB="505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/>
                        <a:t>Press Release &amp; Media (Earned &amp; Paid)</a:t>
                      </a:r>
                      <a:br>
                        <a:rPr lang="en-US" sz="1500" b="1"/>
                      </a:br>
                      <a:r>
                        <a:rPr lang="en-US" sz="1000" b="0"/>
                        <a:t>Podcasts, Advertorials, Award Nominations</a:t>
                      </a:r>
                      <a:endParaRPr lang="en-US" sz="1000" b="1"/>
                    </a:p>
                  </a:txBody>
                  <a:tcPr marL="101055" marR="101055" marT="50527" marB="50527" anchor="ctr"/>
                </a:tc>
                <a:extLst>
                  <a:ext uri="{0D108BD9-81ED-4DB2-BD59-A6C34878D82A}">
                    <a16:rowId xmlns:a16="http://schemas.microsoft.com/office/drawing/2014/main" val="3916009903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101055" marR="101055" marT="50527" marB="505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/>
                        <a:t>Experiential Events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/>
                        <a:t>Wow Factor Activities – Not Just Dinners</a:t>
                      </a:r>
                      <a:endParaRPr lang="en-US" sz="1000" b="1"/>
                    </a:p>
                  </a:txBody>
                  <a:tcPr marL="101055" marR="101055" marT="50527" marB="50527" anchor="ctr"/>
                </a:tc>
                <a:extLst>
                  <a:ext uri="{0D108BD9-81ED-4DB2-BD59-A6C34878D82A}">
                    <a16:rowId xmlns:a16="http://schemas.microsoft.com/office/drawing/2014/main" val="1114938668"/>
                  </a:ext>
                </a:extLst>
              </a:tr>
            </a:tbl>
          </a:graphicData>
        </a:graphic>
      </p:graphicFrame>
      <p:pic>
        <p:nvPicPr>
          <p:cNvPr id="23" name="Graphic 22" descr="Newspaper outline">
            <a:extLst>
              <a:ext uri="{FF2B5EF4-FFF2-40B4-BE49-F238E27FC236}">
                <a16:creationId xmlns:a16="http://schemas.microsoft.com/office/drawing/2014/main" id="{0598C626-7664-7FE3-984B-636CE0C66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529" y="1770089"/>
            <a:ext cx="545161" cy="545161"/>
          </a:xfrm>
          <a:prstGeom prst="rect">
            <a:avLst/>
          </a:prstGeom>
        </p:spPr>
      </p:pic>
      <p:pic>
        <p:nvPicPr>
          <p:cNvPr id="25" name="Graphic 24" descr="Clapper board outline">
            <a:extLst>
              <a:ext uri="{FF2B5EF4-FFF2-40B4-BE49-F238E27FC236}">
                <a16:creationId xmlns:a16="http://schemas.microsoft.com/office/drawing/2014/main" id="{C88D49F1-DE8E-D26D-EFA7-5C647A2C3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827" y="2358719"/>
            <a:ext cx="546454" cy="546454"/>
          </a:xfrm>
          <a:prstGeom prst="rect">
            <a:avLst/>
          </a:prstGeom>
        </p:spPr>
      </p:pic>
      <p:pic>
        <p:nvPicPr>
          <p:cNvPr id="27" name="Graphic 26" descr="Online meeting outline">
            <a:extLst>
              <a:ext uri="{FF2B5EF4-FFF2-40B4-BE49-F238E27FC236}">
                <a16:creationId xmlns:a16="http://schemas.microsoft.com/office/drawing/2014/main" id="{360FCF09-26D0-CBA7-5525-74FC19DB2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864" y="2950194"/>
            <a:ext cx="555826" cy="555826"/>
          </a:xfrm>
          <a:prstGeom prst="rect">
            <a:avLst/>
          </a:prstGeom>
        </p:spPr>
      </p:pic>
      <p:pic>
        <p:nvPicPr>
          <p:cNvPr id="29" name="Graphic 28" descr="Internet outline">
            <a:extLst>
              <a:ext uri="{FF2B5EF4-FFF2-40B4-BE49-F238E27FC236}">
                <a16:creationId xmlns:a16="http://schemas.microsoft.com/office/drawing/2014/main" id="{597A81FF-410B-8EBF-014C-662D18C4B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4827" y="3522419"/>
            <a:ext cx="593509" cy="593509"/>
          </a:xfrm>
          <a:prstGeom prst="rect">
            <a:avLst/>
          </a:prstGeom>
        </p:spPr>
      </p:pic>
      <p:pic>
        <p:nvPicPr>
          <p:cNvPr id="31" name="Graphic 30" descr="Email outline">
            <a:extLst>
              <a:ext uri="{FF2B5EF4-FFF2-40B4-BE49-F238E27FC236}">
                <a16:creationId xmlns:a16="http://schemas.microsoft.com/office/drawing/2014/main" id="{59F69AF7-AEE3-101E-0991-A5CADEF3F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5864" y="4112342"/>
            <a:ext cx="555827" cy="555827"/>
          </a:xfrm>
          <a:prstGeom prst="rect">
            <a:avLst/>
          </a:prstGeom>
        </p:spPr>
      </p:pic>
      <p:pic>
        <p:nvPicPr>
          <p:cNvPr id="33" name="Graphic 32" descr="Social network outline">
            <a:extLst>
              <a:ext uri="{FF2B5EF4-FFF2-40B4-BE49-F238E27FC236}">
                <a16:creationId xmlns:a16="http://schemas.microsoft.com/office/drawing/2014/main" id="{05CC4C9F-4533-F1D7-C0C8-40B1AE32E8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7554" y="4700920"/>
            <a:ext cx="555826" cy="555826"/>
          </a:xfrm>
          <a:prstGeom prst="rect">
            <a:avLst/>
          </a:prstGeom>
        </p:spPr>
      </p:pic>
      <p:pic>
        <p:nvPicPr>
          <p:cNvPr id="35" name="Graphic 34" descr="Circus Tent outline">
            <a:extLst>
              <a:ext uri="{FF2B5EF4-FFF2-40B4-BE49-F238E27FC236}">
                <a16:creationId xmlns:a16="http://schemas.microsoft.com/office/drawing/2014/main" id="{1BE50F61-6140-1BEB-0E2C-0A1C81EB8B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5864" y="5323097"/>
            <a:ext cx="541114" cy="541114"/>
          </a:xfrm>
          <a:prstGeom prst="rect">
            <a:avLst/>
          </a:prstGeom>
        </p:spPr>
      </p:pic>
      <p:pic>
        <p:nvPicPr>
          <p:cNvPr id="37" name="Graphic 36" descr="Marketing outline">
            <a:extLst>
              <a:ext uri="{FF2B5EF4-FFF2-40B4-BE49-F238E27FC236}">
                <a16:creationId xmlns:a16="http://schemas.microsoft.com/office/drawing/2014/main" id="{FC4FE20A-2FD8-9961-17AF-44B1F3096A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49975" y="1741472"/>
            <a:ext cx="638175" cy="638175"/>
          </a:xfrm>
          <a:prstGeom prst="rect">
            <a:avLst/>
          </a:prstGeom>
        </p:spPr>
      </p:pic>
      <p:pic>
        <p:nvPicPr>
          <p:cNvPr id="10" name="Graphic 9" descr="Box outline">
            <a:extLst>
              <a:ext uri="{FF2B5EF4-FFF2-40B4-BE49-F238E27FC236}">
                <a16:creationId xmlns:a16="http://schemas.microsoft.com/office/drawing/2014/main" id="{C87C3B23-3293-F777-AB35-47FE482B4F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91149" y="2349347"/>
            <a:ext cx="555826" cy="555826"/>
          </a:xfrm>
          <a:prstGeom prst="rect">
            <a:avLst/>
          </a:prstGeom>
        </p:spPr>
      </p:pic>
      <p:pic>
        <p:nvPicPr>
          <p:cNvPr id="12" name="Graphic 11" descr="Megaphone1 outline">
            <a:extLst>
              <a:ext uri="{FF2B5EF4-FFF2-40B4-BE49-F238E27FC236}">
                <a16:creationId xmlns:a16="http://schemas.microsoft.com/office/drawing/2014/main" id="{782730E8-0F49-B7D8-A04D-40B4E5A2B0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91149" y="2905173"/>
            <a:ext cx="555826" cy="555826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223CDAB-DF35-E897-DD43-77487418942E}"/>
              </a:ext>
            </a:extLst>
          </p:cNvPr>
          <p:cNvSpPr txBox="1">
            <a:spLocks/>
          </p:cNvSpPr>
          <p:nvPr/>
        </p:nvSpPr>
        <p:spPr>
          <a:xfrm>
            <a:off x="630111" y="785528"/>
            <a:ext cx="10421936" cy="8157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A9BCB"/>
              </a:buClr>
              <a:buFont typeface="Arial" panose="020B0604020202020204" pitchFamily="34" charset="0"/>
              <a:buNone/>
              <a:defRPr sz="3500" b="1" i="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Tactical Deliverables for Campaigns</a:t>
            </a:r>
          </a:p>
        </p:txBody>
      </p:sp>
      <p:pic>
        <p:nvPicPr>
          <p:cNvPr id="19" name="Graphic 18" descr="Cheers outline">
            <a:extLst>
              <a:ext uri="{FF2B5EF4-FFF2-40B4-BE49-F238E27FC236}">
                <a16:creationId xmlns:a16="http://schemas.microsoft.com/office/drawing/2014/main" id="{7B330D58-64B9-F247-FB1F-FB17AD96F2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79720" y="3524191"/>
            <a:ext cx="567255" cy="5672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5CD8EB-BD02-9E7A-3157-BD8FD3A886F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41750" y="4390255"/>
            <a:ext cx="2404042" cy="14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83D1BD-0044-D1E6-854E-26396EE7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CC6AF-2C42-2228-CE90-3A4D85B95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2024 Agency Integrator Campaign | January – April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6C76B60-FD5B-8387-FFFF-F1177B3A4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1820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96A4B0F-F0BC-7D9C-B969-38D79D40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1820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95BBA-0733-D559-9CF0-427D46B22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932688"/>
            <a:ext cx="1364227" cy="144025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684B02-3A3C-B243-F586-F055CA3E0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619419"/>
              </p:ext>
            </p:extLst>
          </p:nvPr>
        </p:nvGraphicFramePr>
        <p:xfrm>
          <a:off x="124970" y="1820862"/>
          <a:ext cx="11942059" cy="4104450"/>
        </p:xfrm>
        <a:graphic>
          <a:graphicData uri="http://schemas.openxmlformats.org/drawingml/2006/table">
            <a:tbl>
              <a:tblPr firstRow="1" bandRow="1"/>
              <a:tblGrid>
                <a:gridCol w="681528">
                  <a:extLst>
                    <a:ext uri="{9D8B030D-6E8A-4147-A177-3AD203B41FA5}">
                      <a16:colId xmlns:a16="http://schemas.microsoft.com/office/drawing/2014/main" val="1115904466"/>
                    </a:ext>
                  </a:extLst>
                </a:gridCol>
                <a:gridCol w="2396323">
                  <a:extLst>
                    <a:ext uri="{9D8B030D-6E8A-4147-A177-3AD203B41FA5}">
                      <a16:colId xmlns:a16="http://schemas.microsoft.com/office/drawing/2014/main" val="2312852238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2884381340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971957103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3852762254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1763136220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3990060155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2749942063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2792484875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3776271235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3543095649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2076296885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3272555211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1710364270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2050303313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452189197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524183037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2424413493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2481343321"/>
                    </a:ext>
                  </a:extLst>
                </a:gridCol>
                <a:gridCol w="492456">
                  <a:extLst>
                    <a:ext uri="{9D8B030D-6E8A-4147-A177-3AD203B41FA5}">
                      <a16:colId xmlns:a16="http://schemas.microsoft.com/office/drawing/2014/main" val="767871174"/>
                    </a:ext>
                  </a:extLst>
                </a:gridCol>
              </a:tblGrid>
              <a:tr h="37095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6" marR="7426" marT="7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6" marR="7426" marT="742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293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507261"/>
                  </a:ext>
                </a:extLst>
              </a:tr>
              <a:tr h="37095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6" marR="7426" marT="7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6" marR="7426" marT="742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15-Jan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22-Jan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29-Jan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5-Feb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12-Feb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19-Feb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26-Feb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4-Mar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11-Mar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18-Mar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25-Mar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1-Apr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8-Apr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15-Apr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22-Apr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29-Apr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6-May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13-May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59904"/>
                  </a:ext>
                </a:extLst>
              </a:tr>
              <a:tr h="370956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Agency Integrator: </a:t>
                      </a:r>
                      <a:b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Marketing Play</a:t>
                      </a:r>
                    </a:p>
                  </a:txBody>
                  <a:tcPr marL="7426" marR="7426" marT="74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  Campaign Development</a:t>
                      </a: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PLAN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A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BUILD/EXECUTE/REPORT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RESULTS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83746"/>
                  </a:ext>
                </a:extLst>
              </a:tr>
              <a:tr h="37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  Press/PR (x3)</a:t>
                      </a: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LAUNCH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000803"/>
                  </a:ext>
                </a:extLst>
              </a:tr>
              <a:tr h="37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  Landing Page (x1)</a:t>
                      </a: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LAUNCH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89364"/>
                  </a:ext>
                </a:extLst>
              </a:tr>
              <a:tr h="37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  Email Promotions (x6)</a:t>
                      </a: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EM1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EM2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2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EM3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EM4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EM5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EM6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022283"/>
                  </a:ext>
                </a:extLst>
              </a:tr>
              <a:tr h="39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  Webinars/Product Demo (x2)</a:t>
                      </a: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LAUNCH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LAUNCH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456196"/>
                  </a:ext>
                </a:extLst>
              </a:tr>
              <a:tr h="37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  Blogs (x4)</a:t>
                      </a: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BLOG 1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BLOG 2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BLOG 3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BLOG 4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117069"/>
                  </a:ext>
                </a:extLst>
              </a:tr>
              <a:tr h="37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  Organic Social Media (x8)</a:t>
                      </a: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OSM1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OSM2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OSM3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2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OSM4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OSM5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OSM6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OSM7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2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OSM8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28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264091"/>
                  </a:ext>
                </a:extLst>
              </a:tr>
              <a:tr h="37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  Paid Social Media (x4)</a:t>
                      </a: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PSM1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PSM2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PSM3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PSM4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56266"/>
                  </a:ext>
                </a:extLst>
              </a:tr>
              <a:tr h="370956">
                <a:tc vMerge="1"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Leverage Events (Where Appropriate)</a:t>
                      </a: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0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293B5D"/>
                          </a:solidFill>
                          <a:effectLst/>
                          <a:latin typeface="+mn-lt"/>
                        </a:rPr>
                        <a:t>BUILD/EXECUTE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0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0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0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0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0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0" i="0" u="none" strike="noStrike">
                        <a:solidFill>
                          <a:srgbClr val="293B5D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1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49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06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iPipeline Colors">
      <a:dk1>
        <a:srgbClr val="293B5D"/>
      </a:dk1>
      <a:lt1>
        <a:srgbClr val="FFFFFF"/>
      </a:lt1>
      <a:dk2>
        <a:srgbClr val="0C4678"/>
      </a:dk2>
      <a:lt2>
        <a:srgbClr val="4A9ACB"/>
      </a:lt2>
      <a:accent1>
        <a:srgbClr val="0C4678"/>
      </a:accent1>
      <a:accent2>
        <a:srgbClr val="102E51"/>
      </a:accent2>
      <a:accent3>
        <a:srgbClr val="4A9ACB"/>
      </a:accent3>
      <a:accent4>
        <a:srgbClr val="BEF18C"/>
      </a:accent4>
      <a:accent5>
        <a:srgbClr val="2BCBD2"/>
      </a:accent5>
      <a:accent6>
        <a:srgbClr val="F8F8F8"/>
      </a:accent6>
      <a:hlink>
        <a:srgbClr val="29CAD1"/>
      </a:hlink>
      <a:folHlink>
        <a:srgbClr val="4A9AC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96491BAE23F43B4924D992F72EB45" ma:contentTypeVersion="17" ma:contentTypeDescription="Create a new document." ma:contentTypeScope="" ma:versionID="25250c5c9d043eb440103eb100a30246">
  <xsd:schema xmlns:xsd="http://www.w3.org/2001/XMLSchema" xmlns:xs="http://www.w3.org/2001/XMLSchema" xmlns:p="http://schemas.microsoft.com/office/2006/metadata/properties" xmlns:ns1="http://schemas.microsoft.com/sharepoint/v3" xmlns:ns2="c99d9277-f8e1-4477-9de2-d2a60f94ff3b" xmlns:ns3="6c187f9c-9c19-4784-886e-7eab3775baff" targetNamespace="http://schemas.microsoft.com/office/2006/metadata/properties" ma:root="true" ma:fieldsID="504b939a5f02fd0cc57fef84c200cc62" ns1:_="" ns2:_="" ns3:_="">
    <xsd:import namespace="http://schemas.microsoft.com/sharepoint/v3"/>
    <xsd:import namespace="c99d9277-f8e1-4477-9de2-d2a60f94ff3b"/>
    <xsd:import namespace="6c187f9c-9c19-4784-886e-7eab3775ba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d9277-f8e1-4477-9de2-d2a60f94f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1dafc63-0a11-48dd-96df-ab9f653201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87f9c-9c19-4784-886e-7eab3775ba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366cad7-b311-40f6-a87d-62f3805a6c71}" ma:internalName="TaxCatchAll" ma:showField="CatchAllData" ma:web="6c187f9c-9c19-4784-886e-7eab3775ba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9d9277-f8e1-4477-9de2-d2a60f94ff3b">
      <Terms xmlns="http://schemas.microsoft.com/office/infopath/2007/PartnerControls"/>
    </lcf76f155ced4ddcb4097134ff3c332f>
    <TaxCatchAll xmlns="6c187f9c-9c19-4784-886e-7eab3775baff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07C2B1-99E7-4971-A379-72F1BF337C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CBE0D1-A470-43B7-8FBC-DCE7B95E7335}">
  <ds:schemaRefs>
    <ds:schemaRef ds:uri="6c187f9c-9c19-4784-886e-7eab3775baff"/>
    <ds:schemaRef ds:uri="c99d9277-f8e1-4477-9de2-d2a60f94ff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B56E46A-ECB7-404A-B672-58023FC7CB43}">
  <ds:schemaRefs>
    <ds:schemaRef ds:uri="http://schemas.microsoft.com/office/2006/metadata/properties"/>
    <ds:schemaRef ds:uri="http://schemas.microsoft.com/sharepoint/v3"/>
    <ds:schemaRef ds:uri="http://www.w3.org/XML/1998/namespace"/>
    <ds:schemaRef ds:uri="http://purl.org/dc/elements/1.1/"/>
    <ds:schemaRef ds:uri="6c187f9c-9c19-4784-886e-7eab3775baff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99d9277-f8e1-4477-9de2-d2a60f94ff3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467</Words>
  <Application>Microsoft Office PowerPoint</Application>
  <PresentationFormat>Widescreen</PresentationFormat>
  <Paragraphs>191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Byrne</dc:creator>
  <cp:lastModifiedBy>Jared Bruley</cp:lastModifiedBy>
  <cp:revision>2</cp:revision>
  <cp:lastPrinted>2024-01-24T15:12:12Z</cp:lastPrinted>
  <dcterms:created xsi:type="dcterms:W3CDTF">2023-10-13T13:43:55Z</dcterms:created>
  <dcterms:modified xsi:type="dcterms:W3CDTF">2024-01-25T19:16:48Z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0x01010064096491BAE23F43B4924D992F72EB45</vt:lpwstr>
  </property>
  <property fmtid="{D5CDD505-2E9C-101B-9397-08002B2CF9AE}" pid="3" name="MediaServiceImageTags">
    <vt:lpwstr/>
  </property>
</Properties>
</file>